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88" r:id="rId2"/>
    <p:sldId id="261" r:id="rId3"/>
    <p:sldId id="287" r:id="rId4"/>
    <p:sldId id="270" r:id="rId5"/>
    <p:sldId id="276" r:id="rId6"/>
    <p:sldId id="289" r:id="rId7"/>
    <p:sldId id="268" r:id="rId8"/>
    <p:sldId id="278" r:id="rId9"/>
    <p:sldId id="277" r:id="rId10"/>
    <p:sldId id="294" r:id="rId11"/>
    <p:sldId id="293" r:id="rId12"/>
    <p:sldId id="290" r:id="rId13"/>
    <p:sldId id="263" r:id="rId14"/>
    <p:sldId id="295" r:id="rId15"/>
    <p:sldId id="291" r:id="rId16"/>
    <p:sldId id="296" r:id="rId17"/>
    <p:sldId id="292"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D99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76" autoAdjust="0"/>
    <p:restoredTop sz="95867" autoAdjust="0"/>
  </p:normalViewPr>
  <p:slideViewPr>
    <p:cSldViewPr snapToGrid="0">
      <p:cViewPr varScale="1">
        <p:scale>
          <a:sx n="89" d="100"/>
          <a:sy n="89" d="100"/>
        </p:scale>
        <p:origin x="168" y="9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阿里巴巴普惠体 M" panose="00020600040101010101" pitchFamily="18" charset="-122"/>
                <a:ea typeface="阿里巴巴普惠体 M" panose="00020600040101010101" pitchFamily="18"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阿里巴巴普惠体 M" panose="00020600040101010101" pitchFamily="18" charset="-122"/>
                <a:ea typeface="阿里巴巴普惠体 M" panose="00020600040101010101" pitchFamily="18" charset="-122"/>
              </a:defRPr>
            </a:lvl1pPr>
          </a:lstStyle>
          <a:p>
            <a:fld id="{18387E6D-879A-4C3F-B90B-CB5B7D8C9D92}" type="datetimeFigureOut">
              <a:rPr lang="zh-CN" altLang="en-US" smtClean="0"/>
              <a:t>2021/12/9</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阿里巴巴普惠体 M" panose="00020600040101010101" pitchFamily="18" charset="-122"/>
                <a:ea typeface="阿里巴巴普惠体 M" panose="00020600040101010101" pitchFamily="18"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阿里巴巴普惠体 M" panose="00020600040101010101" pitchFamily="18" charset="-122"/>
                <a:ea typeface="阿里巴巴普惠体 M" panose="00020600040101010101" pitchFamily="18" charset="-122"/>
              </a:defRPr>
            </a:lvl1pPr>
          </a:lstStyle>
          <a:p>
            <a:fld id="{4DD70E93-9BC9-4DA2-8CAC-F4FC08D1C8CE}" type="slidenum">
              <a:rPr lang="zh-CN" altLang="en-US" smtClean="0"/>
              <a:t>‹#›</a:t>
            </a:fld>
            <a:endParaRPr lang="zh-CN" altLang="en-US" dirty="0"/>
          </a:p>
        </p:txBody>
      </p:sp>
    </p:spTree>
    <p:extLst>
      <p:ext uri="{BB962C8B-B14F-4D97-AF65-F5344CB8AC3E}">
        <p14:creationId xmlns:p14="http://schemas.microsoft.com/office/powerpoint/2010/main" val="1727502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阿里巴巴普惠体 M" panose="00020600040101010101" pitchFamily="18" charset="-122"/>
        <a:ea typeface="阿里巴巴普惠体 M" panose="00020600040101010101" pitchFamily="18" charset="-122"/>
        <a:cs typeface="+mn-cs"/>
      </a:defRPr>
    </a:lvl1pPr>
    <a:lvl2pPr marL="457200" algn="l" defTabSz="914400" rtl="0" eaLnBrk="1" latinLnBrk="0" hangingPunct="1">
      <a:defRPr sz="1200" kern="1200">
        <a:solidFill>
          <a:schemeClr val="tx1"/>
        </a:solidFill>
        <a:latin typeface="阿里巴巴普惠体 M" panose="00020600040101010101" pitchFamily="18" charset="-122"/>
        <a:ea typeface="阿里巴巴普惠体 M" panose="00020600040101010101" pitchFamily="18" charset="-122"/>
        <a:cs typeface="+mn-cs"/>
      </a:defRPr>
    </a:lvl2pPr>
    <a:lvl3pPr marL="914400" algn="l" defTabSz="914400" rtl="0" eaLnBrk="1" latinLnBrk="0" hangingPunct="1">
      <a:defRPr sz="1200" kern="1200">
        <a:solidFill>
          <a:schemeClr val="tx1"/>
        </a:solidFill>
        <a:latin typeface="阿里巴巴普惠体 M" panose="00020600040101010101" pitchFamily="18" charset="-122"/>
        <a:ea typeface="阿里巴巴普惠体 M" panose="00020600040101010101" pitchFamily="18" charset="-122"/>
        <a:cs typeface="+mn-cs"/>
      </a:defRPr>
    </a:lvl3pPr>
    <a:lvl4pPr marL="1371600" algn="l" defTabSz="914400" rtl="0" eaLnBrk="1" latinLnBrk="0" hangingPunct="1">
      <a:defRPr sz="1200" kern="1200">
        <a:solidFill>
          <a:schemeClr val="tx1"/>
        </a:solidFill>
        <a:latin typeface="阿里巴巴普惠体 M" panose="00020600040101010101" pitchFamily="18" charset="-122"/>
        <a:ea typeface="阿里巴巴普惠体 M" panose="00020600040101010101" pitchFamily="18" charset="-122"/>
        <a:cs typeface="+mn-cs"/>
      </a:defRPr>
    </a:lvl4pPr>
    <a:lvl5pPr marL="1828800" algn="l" defTabSz="914400" rtl="0" eaLnBrk="1" latinLnBrk="0" hangingPunct="1">
      <a:defRPr sz="1200" kern="1200">
        <a:solidFill>
          <a:schemeClr val="tx1"/>
        </a:solidFill>
        <a:latin typeface="阿里巴巴普惠体 M" panose="00020600040101010101" pitchFamily="18" charset="-122"/>
        <a:ea typeface="阿里巴巴普惠体 M" panose="00020600040101010101" pitchFamily="18"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3851985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10</a:t>
            </a:fld>
            <a:endParaRPr lang="zh-CN" altLang="en-US"/>
          </a:p>
        </p:txBody>
      </p:sp>
    </p:spTree>
    <p:extLst>
      <p:ext uri="{BB962C8B-B14F-4D97-AF65-F5344CB8AC3E}">
        <p14:creationId xmlns:p14="http://schemas.microsoft.com/office/powerpoint/2010/main" val="2007440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11</a:t>
            </a:fld>
            <a:endParaRPr lang="zh-CN" altLang="en-US"/>
          </a:p>
        </p:txBody>
      </p:sp>
    </p:spTree>
    <p:extLst>
      <p:ext uri="{BB962C8B-B14F-4D97-AF65-F5344CB8AC3E}">
        <p14:creationId xmlns:p14="http://schemas.microsoft.com/office/powerpoint/2010/main" val="2872534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3065373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AC0059-71F0-4354-824B-2FFE6EC8EA2C}" type="slidenum">
              <a:rPr lang="zh-CN" altLang="en-US" smtClean="0"/>
              <a:t>13</a:t>
            </a:fld>
            <a:endParaRPr lang="zh-CN" altLang="en-US"/>
          </a:p>
        </p:txBody>
      </p:sp>
    </p:spTree>
    <p:extLst>
      <p:ext uri="{BB962C8B-B14F-4D97-AF65-F5344CB8AC3E}">
        <p14:creationId xmlns:p14="http://schemas.microsoft.com/office/powerpoint/2010/main" val="737901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AC0059-71F0-4354-824B-2FFE6EC8EA2C}" type="slidenum">
              <a:rPr lang="zh-CN" altLang="en-US" smtClean="0"/>
              <a:t>14</a:t>
            </a:fld>
            <a:endParaRPr lang="zh-CN" altLang="en-US"/>
          </a:p>
        </p:txBody>
      </p:sp>
    </p:spTree>
    <p:extLst>
      <p:ext uri="{BB962C8B-B14F-4D97-AF65-F5344CB8AC3E}">
        <p14:creationId xmlns:p14="http://schemas.microsoft.com/office/powerpoint/2010/main" val="970161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15</a:t>
            </a:fld>
            <a:endParaRPr lang="zh-CN" altLang="en-US"/>
          </a:p>
        </p:txBody>
      </p:sp>
    </p:spTree>
    <p:extLst>
      <p:ext uri="{BB962C8B-B14F-4D97-AF65-F5344CB8AC3E}">
        <p14:creationId xmlns:p14="http://schemas.microsoft.com/office/powerpoint/2010/main" val="196380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16</a:t>
            </a:fld>
            <a:endParaRPr lang="zh-CN" altLang="en-US"/>
          </a:p>
        </p:txBody>
      </p:sp>
    </p:spTree>
    <p:extLst>
      <p:ext uri="{BB962C8B-B14F-4D97-AF65-F5344CB8AC3E}">
        <p14:creationId xmlns:p14="http://schemas.microsoft.com/office/powerpoint/2010/main" val="3630237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3169336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a:t>
            </a:fld>
            <a:endParaRPr lang="zh-CN" altLang="en-US"/>
          </a:p>
        </p:txBody>
      </p:sp>
    </p:spTree>
    <p:extLst>
      <p:ext uri="{BB962C8B-B14F-4D97-AF65-F5344CB8AC3E}">
        <p14:creationId xmlns:p14="http://schemas.microsoft.com/office/powerpoint/2010/main" val="879522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2798606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A64216-7571-4F55-B8A0-A9B09CAD06D6}" type="slidenum">
              <a:rPr lang="zh-CN" altLang="en-US" smtClean="0"/>
              <a:t>4</a:t>
            </a:fld>
            <a:endParaRPr lang="zh-CN" altLang="en-US"/>
          </a:p>
        </p:txBody>
      </p:sp>
    </p:spTree>
    <p:extLst>
      <p:ext uri="{BB962C8B-B14F-4D97-AF65-F5344CB8AC3E}">
        <p14:creationId xmlns:p14="http://schemas.microsoft.com/office/powerpoint/2010/main" val="4107861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5</a:t>
            </a:fld>
            <a:endParaRPr lang="zh-CN" altLang="en-US"/>
          </a:p>
        </p:txBody>
      </p:sp>
    </p:spTree>
    <p:extLst>
      <p:ext uri="{BB962C8B-B14F-4D97-AF65-F5344CB8AC3E}">
        <p14:creationId xmlns:p14="http://schemas.microsoft.com/office/powerpoint/2010/main" val="2984572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3066009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7</a:t>
            </a:fld>
            <a:endParaRPr lang="zh-CN" altLang="en-US"/>
          </a:p>
        </p:txBody>
      </p:sp>
    </p:spTree>
    <p:extLst>
      <p:ext uri="{BB962C8B-B14F-4D97-AF65-F5344CB8AC3E}">
        <p14:creationId xmlns:p14="http://schemas.microsoft.com/office/powerpoint/2010/main" val="3798028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https://www.ypppt.com/</a:t>
            </a:r>
            <a:endParaRPr lang="zh-CN" altLang="en-US" dirty="0"/>
          </a:p>
        </p:txBody>
      </p:sp>
      <p:sp>
        <p:nvSpPr>
          <p:cNvPr id="4" name="灯片编号占位符 3"/>
          <p:cNvSpPr>
            <a:spLocks noGrp="1"/>
          </p:cNvSpPr>
          <p:nvPr>
            <p:ph type="sldNum" sz="quarter" idx="10"/>
          </p:nvPr>
        </p:nvSpPr>
        <p:spPr/>
        <p:txBody>
          <a:bodyPr/>
          <a:lstStyle/>
          <a:p>
            <a:fld id="{344135CD-E861-41A7-81F0-F3B524A28841}" type="slidenum">
              <a:rPr lang="zh-CN" altLang="en-US" smtClean="0"/>
              <a:t>8</a:t>
            </a:fld>
            <a:endParaRPr lang="zh-CN" altLang="en-US"/>
          </a:p>
        </p:txBody>
      </p:sp>
    </p:spTree>
    <p:extLst>
      <p:ext uri="{BB962C8B-B14F-4D97-AF65-F5344CB8AC3E}">
        <p14:creationId xmlns:p14="http://schemas.microsoft.com/office/powerpoint/2010/main" val="2697738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9</a:t>
            </a:fld>
            <a:endParaRPr lang="zh-CN" altLang="en-US"/>
          </a:p>
        </p:txBody>
      </p:sp>
    </p:spTree>
    <p:extLst>
      <p:ext uri="{BB962C8B-B14F-4D97-AF65-F5344CB8AC3E}">
        <p14:creationId xmlns:p14="http://schemas.microsoft.com/office/powerpoint/2010/main" val="2333765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0C128AD-E0BD-45AD-BE26-E627024D0FC7}" type="datetimeFigureOut">
              <a:rPr lang="zh-CN" altLang="en-US" smtClean="0"/>
              <a:t>2021/12/9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FF0EAC-093A-487A-84BB-5268A719D53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0C128AD-E0BD-45AD-BE26-E627024D0FC7}" type="datetimeFigureOut">
              <a:rPr lang="zh-CN" altLang="en-US" smtClean="0"/>
              <a:t>2021/12/9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FF0EAC-093A-487A-84BB-5268A719D53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1_仅标题">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5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985519" y="1518470"/>
            <a:ext cx="3461834" cy="2221681"/>
          </a:xfrm>
          <a:custGeom>
            <a:avLst/>
            <a:gdLst>
              <a:gd name="connsiteX0" fmla="*/ 0 w 3461834"/>
              <a:gd name="connsiteY0" fmla="*/ 0 h 2221681"/>
              <a:gd name="connsiteX1" fmla="*/ 3461834 w 3461834"/>
              <a:gd name="connsiteY1" fmla="*/ 0 h 2221681"/>
              <a:gd name="connsiteX2" fmla="*/ 3461834 w 3461834"/>
              <a:gd name="connsiteY2" fmla="*/ 2221681 h 2221681"/>
              <a:gd name="connsiteX3" fmla="*/ 0 w 3461834"/>
              <a:gd name="connsiteY3" fmla="*/ 2221681 h 2221681"/>
            </a:gdLst>
            <a:ahLst/>
            <a:cxnLst>
              <a:cxn ang="0">
                <a:pos x="connsiteX0" y="connsiteY0"/>
              </a:cxn>
              <a:cxn ang="0">
                <a:pos x="connsiteX1" y="connsiteY1"/>
              </a:cxn>
              <a:cxn ang="0">
                <a:pos x="connsiteX2" y="connsiteY2"/>
              </a:cxn>
              <a:cxn ang="0">
                <a:pos x="connsiteX3" y="connsiteY3"/>
              </a:cxn>
            </a:cxnLst>
            <a:rect l="l" t="t" r="r" b="b"/>
            <a:pathLst>
              <a:path w="3461834" h="2221681">
                <a:moveTo>
                  <a:pt x="0" y="0"/>
                </a:moveTo>
                <a:lnTo>
                  <a:pt x="3461834" y="0"/>
                </a:lnTo>
                <a:lnTo>
                  <a:pt x="3461834" y="2221681"/>
                </a:lnTo>
                <a:lnTo>
                  <a:pt x="0" y="2221681"/>
                </a:lnTo>
                <a:close/>
              </a:path>
            </a:pathLst>
          </a:custGeom>
        </p:spPr>
        <p:txBody>
          <a:bodyPr wrap="square">
            <a:noAutofit/>
          </a:bodyPr>
          <a:lstStyle/>
          <a:p>
            <a:endParaRPr lang="zh-CN" altLang="en-US"/>
          </a:p>
        </p:txBody>
      </p:sp>
      <p:sp>
        <p:nvSpPr>
          <p:cNvPr id="8" name="图片占位符 7"/>
          <p:cNvSpPr>
            <a:spLocks noGrp="1"/>
          </p:cNvSpPr>
          <p:nvPr>
            <p:ph type="pic" sz="quarter" idx="11"/>
          </p:nvPr>
        </p:nvSpPr>
        <p:spPr>
          <a:xfrm>
            <a:off x="985519" y="3822700"/>
            <a:ext cx="3461832" cy="2211614"/>
          </a:xfrm>
          <a:custGeom>
            <a:avLst/>
            <a:gdLst>
              <a:gd name="connsiteX0" fmla="*/ 0 w 3461832"/>
              <a:gd name="connsiteY0" fmla="*/ 0 h 2211614"/>
              <a:gd name="connsiteX1" fmla="*/ 3461832 w 3461832"/>
              <a:gd name="connsiteY1" fmla="*/ 0 h 2211614"/>
              <a:gd name="connsiteX2" fmla="*/ 3461832 w 3461832"/>
              <a:gd name="connsiteY2" fmla="*/ 2211614 h 2211614"/>
              <a:gd name="connsiteX3" fmla="*/ 0 w 3461832"/>
              <a:gd name="connsiteY3" fmla="*/ 2211614 h 2211614"/>
            </a:gdLst>
            <a:ahLst/>
            <a:cxnLst>
              <a:cxn ang="0">
                <a:pos x="connsiteX0" y="connsiteY0"/>
              </a:cxn>
              <a:cxn ang="0">
                <a:pos x="connsiteX1" y="connsiteY1"/>
              </a:cxn>
              <a:cxn ang="0">
                <a:pos x="connsiteX2" y="connsiteY2"/>
              </a:cxn>
              <a:cxn ang="0">
                <a:pos x="connsiteX3" y="connsiteY3"/>
              </a:cxn>
            </a:cxnLst>
            <a:rect l="l" t="t" r="r" b="b"/>
            <a:pathLst>
              <a:path w="3461832" h="2211614">
                <a:moveTo>
                  <a:pt x="0" y="0"/>
                </a:moveTo>
                <a:lnTo>
                  <a:pt x="3461832" y="0"/>
                </a:lnTo>
                <a:lnTo>
                  <a:pt x="3461832" y="2211614"/>
                </a:lnTo>
                <a:lnTo>
                  <a:pt x="0" y="2211614"/>
                </a:lnTo>
                <a:close/>
              </a:path>
            </a:pathLst>
          </a:custGeom>
        </p:spPr>
        <p:txBody>
          <a:bodyPr wrap="square">
            <a:noAutofit/>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0C128AD-E0BD-45AD-BE26-E627024D0FC7}" type="datetimeFigureOut">
              <a:rPr lang="zh-CN" altLang="en-US" smtClean="0"/>
              <a:t>2021/12/9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FF0EAC-093A-487A-84BB-5268A719D53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C0C128AD-E0BD-45AD-BE26-E627024D0FC7}" type="datetimeFigureOut">
              <a:rPr lang="zh-CN" altLang="en-US" smtClean="0"/>
              <a:t>2021/12/9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FF0EAC-093A-487A-84BB-5268A719D53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C0C128AD-E0BD-45AD-BE26-E627024D0FC7}" type="datetimeFigureOut">
              <a:rPr lang="zh-CN" altLang="en-US" smtClean="0"/>
              <a:t>2021/12/9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CFF0EAC-093A-487A-84BB-5268A719D53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0C128AD-E0BD-45AD-BE26-E627024D0FC7}" type="datetimeFigureOut">
              <a:rPr lang="zh-CN" altLang="en-US" smtClean="0"/>
              <a:t>2021/12/9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CFF0EAC-093A-487A-84BB-5268A719D53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C128AD-E0BD-45AD-BE26-E627024D0FC7}" type="datetimeFigureOut">
              <a:rPr lang="zh-CN" altLang="en-US" smtClean="0"/>
              <a:t>2021/12/9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CFF0EAC-093A-487A-84BB-5268A719D53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0C128AD-E0BD-45AD-BE26-E627024D0FC7}" type="datetimeFigureOut">
              <a:rPr lang="zh-CN" altLang="en-US" smtClean="0"/>
              <a:t>2021/12/9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FF0EAC-093A-487A-84BB-5268A719D53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0C128AD-E0BD-45AD-BE26-E627024D0FC7}" type="datetimeFigureOut">
              <a:rPr lang="zh-CN" altLang="en-US" smtClean="0"/>
              <a:t>2021/12/9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FF0EAC-093A-487A-84BB-5268A719D53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0C128AD-E0BD-45AD-BE26-E627024D0FC7}" type="datetimeFigureOut">
              <a:rPr lang="zh-CN" altLang="en-US" smtClean="0"/>
              <a:t>2021/12/9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FF0EAC-093A-487A-84BB-5268A719D53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阿里巴巴普惠体 M" panose="00020600040101010101" pitchFamily="18" charset="-122"/>
                <a:ea typeface="阿里巴巴普惠体 M" panose="00020600040101010101" pitchFamily="18" charset="-122"/>
              </a:defRPr>
            </a:lvl1pPr>
          </a:lstStyle>
          <a:p>
            <a:fld id="{C0C128AD-E0BD-45AD-BE26-E627024D0FC7}" type="datetimeFigureOut">
              <a:rPr lang="zh-CN" altLang="en-US" smtClean="0"/>
              <a:t>2021/12/9</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阿里巴巴普惠体 M" panose="00020600040101010101" pitchFamily="18" charset="-122"/>
                <a:ea typeface="阿里巴巴普惠体 M" panose="00020600040101010101" pitchFamily="18"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阿里巴巴普惠体 M" panose="00020600040101010101" pitchFamily="18" charset="-122"/>
                <a:ea typeface="阿里巴巴普惠体 M" panose="00020600040101010101" pitchFamily="18" charset="-122"/>
              </a:defRPr>
            </a:lvl1pPr>
          </a:lstStyle>
          <a:p>
            <a:fld id="{DCFF0EAC-093A-487A-84BB-5268A719D53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阿里巴巴普惠体 L" panose="00020600040101010101" pitchFamily="18" charset="-122"/>
          <a:ea typeface="阿里巴巴普惠体 L" panose="00020600040101010101"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阿里巴巴普惠体 M" panose="00020600040101010101" pitchFamily="18" charset="-122"/>
          <a:ea typeface="阿里巴巴普惠体 M" panose="00020600040101010101"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M" panose="00020600040101010101" pitchFamily="18" charset="-122"/>
          <a:ea typeface="阿里巴巴普惠体 M" panose="00020600040101010101" pitchFamily="18"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M" panose="00020600040101010101" pitchFamily="18" charset="-122"/>
          <a:ea typeface="阿里巴巴普惠体 M" panose="00020600040101010101" pitchFamily="18"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M" panose="00020600040101010101" pitchFamily="18" charset="-122"/>
          <a:ea typeface="阿里巴巴普惠体 M" panose="00020600040101010101" pitchFamily="18"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28"/>
          <p:cNvSpPr/>
          <p:nvPr/>
        </p:nvSpPr>
        <p:spPr>
          <a:xfrm rot="2700000">
            <a:off x="9330371" y="916648"/>
            <a:ext cx="1420687" cy="1427783"/>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8" name="任意多边形 17"/>
          <p:cNvSpPr/>
          <p:nvPr/>
        </p:nvSpPr>
        <p:spPr>
          <a:xfrm rot="2700000">
            <a:off x="3117460" y="-89875"/>
            <a:ext cx="7004023" cy="7037748"/>
          </a:xfrm>
          <a:custGeom>
            <a:avLst/>
            <a:gdLst>
              <a:gd name="connsiteX0" fmla="*/ 0 w 7004023"/>
              <a:gd name="connsiteY0" fmla="*/ 2171546 h 7037748"/>
              <a:gd name="connsiteX1" fmla="*/ 1740201 w 7004023"/>
              <a:gd name="connsiteY1" fmla="*/ 431345 h 7037748"/>
              <a:gd name="connsiteX2" fmla="*/ 1740202 w 7004023"/>
              <a:gd name="connsiteY2" fmla="*/ 431345 h 7037748"/>
              <a:gd name="connsiteX3" fmla="*/ 2171547 w 7004023"/>
              <a:gd name="connsiteY3" fmla="*/ 0 h 7037748"/>
              <a:gd name="connsiteX4" fmla="*/ 6358431 w 7004023"/>
              <a:gd name="connsiteY4" fmla="*/ 0 h 7037748"/>
              <a:gd name="connsiteX5" fmla="*/ 7004023 w 7004023"/>
              <a:gd name="connsiteY5" fmla="*/ 645592 h 7037748"/>
              <a:gd name="connsiteX6" fmla="*/ 7004022 w 7004023"/>
              <a:gd name="connsiteY6" fmla="*/ 4866202 h 7037748"/>
              <a:gd name="connsiteX7" fmla="*/ 5263822 w 7004023"/>
              <a:gd name="connsiteY7" fmla="*/ 6606403 h 7037748"/>
              <a:gd name="connsiteX8" fmla="*/ 5263822 w 7004023"/>
              <a:gd name="connsiteY8" fmla="*/ 6606401 h 7037748"/>
              <a:gd name="connsiteX9" fmla="*/ 4832475 w 7004023"/>
              <a:gd name="connsiteY9" fmla="*/ 7037748 h 7037748"/>
              <a:gd name="connsiteX10" fmla="*/ 4832474 w 7004023"/>
              <a:gd name="connsiteY10" fmla="*/ 2171546 h 703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4023" h="7037748">
                <a:moveTo>
                  <a:pt x="0" y="2171546"/>
                </a:moveTo>
                <a:lnTo>
                  <a:pt x="1740201" y="431345"/>
                </a:lnTo>
                <a:lnTo>
                  <a:pt x="1740202" y="431345"/>
                </a:lnTo>
                <a:lnTo>
                  <a:pt x="2171547" y="0"/>
                </a:lnTo>
                <a:lnTo>
                  <a:pt x="6358431" y="0"/>
                </a:lnTo>
                <a:cubicBezTo>
                  <a:pt x="6714981" y="0"/>
                  <a:pt x="7004023" y="289042"/>
                  <a:pt x="7004023" y="645592"/>
                </a:cubicBezTo>
                <a:lnTo>
                  <a:pt x="7004022" y="4866202"/>
                </a:lnTo>
                <a:lnTo>
                  <a:pt x="5263822" y="6606403"/>
                </a:lnTo>
                <a:lnTo>
                  <a:pt x="5263822" y="6606401"/>
                </a:lnTo>
                <a:lnTo>
                  <a:pt x="4832475" y="7037748"/>
                </a:lnTo>
                <a:lnTo>
                  <a:pt x="4832474" y="2171546"/>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2" name="任意多边形 21"/>
          <p:cNvSpPr/>
          <p:nvPr/>
        </p:nvSpPr>
        <p:spPr>
          <a:xfrm rot="2700000">
            <a:off x="6098536" y="2488658"/>
            <a:ext cx="4353560" cy="4231886"/>
          </a:xfrm>
          <a:custGeom>
            <a:avLst/>
            <a:gdLst>
              <a:gd name="connsiteX0" fmla="*/ 0 w 4353560"/>
              <a:gd name="connsiteY0" fmla="*/ 1105934 h 4231886"/>
              <a:gd name="connsiteX1" fmla="*/ 1105935 w 4353560"/>
              <a:gd name="connsiteY1" fmla="*/ 0 h 4231886"/>
              <a:gd name="connsiteX2" fmla="*/ 3943273 w 4353560"/>
              <a:gd name="connsiteY2" fmla="*/ 0 h 4231886"/>
              <a:gd name="connsiteX3" fmla="*/ 4353560 w 4353560"/>
              <a:gd name="connsiteY3" fmla="*/ 410287 h 4231886"/>
              <a:gd name="connsiteX4" fmla="*/ 4353560 w 4353560"/>
              <a:gd name="connsiteY4" fmla="*/ 3125951 h 4231886"/>
              <a:gd name="connsiteX5" fmla="*/ 3247625 w 4353560"/>
              <a:gd name="connsiteY5" fmla="*/ 4231886 h 4231886"/>
              <a:gd name="connsiteX6" fmla="*/ 3247625 w 4353560"/>
              <a:gd name="connsiteY6" fmla="*/ 1105934 h 42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3560" h="4231886">
                <a:moveTo>
                  <a:pt x="0" y="1105934"/>
                </a:moveTo>
                <a:lnTo>
                  <a:pt x="1105935" y="0"/>
                </a:lnTo>
                <a:lnTo>
                  <a:pt x="3943273" y="0"/>
                </a:lnTo>
                <a:cubicBezTo>
                  <a:pt x="4169868" y="0"/>
                  <a:pt x="4353560" y="183692"/>
                  <a:pt x="4353560" y="410287"/>
                </a:cubicBezTo>
                <a:lnTo>
                  <a:pt x="4353560" y="3125951"/>
                </a:lnTo>
                <a:lnTo>
                  <a:pt x="3247625" y="4231886"/>
                </a:lnTo>
                <a:lnTo>
                  <a:pt x="3247625" y="1105934"/>
                </a:ln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0" name="任意多边形 19"/>
          <p:cNvSpPr/>
          <p:nvPr/>
        </p:nvSpPr>
        <p:spPr>
          <a:xfrm rot="2700000">
            <a:off x="5271643" y="433691"/>
            <a:ext cx="4706557" cy="47300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3" name="文本框 22"/>
          <p:cNvSpPr txBox="1"/>
          <p:nvPr/>
        </p:nvSpPr>
        <p:spPr>
          <a:xfrm>
            <a:off x="1002913" y="2558146"/>
            <a:ext cx="2749471" cy="707886"/>
          </a:xfrm>
          <a:prstGeom prst="rect">
            <a:avLst/>
          </a:prstGeom>
          <a:noFill/>
        </p:spPr>
        <p:txBody>
          <a:bodyPr wrap="none" rtlCol="0">
            <a:spAutoFit/>
            <a:scene3d>
              <a:camera prst="orthographicFront"/>
              <a:lightRig rig="threePt" dir="t"/>
            </a:scene3d>
            <a:sp3d contourW="12700"/>
          </a:bodyPr>
          <a:lstStyle/>
          <a:p>
            <a:r>
              <a:rPr lang="zh-CN" altLang="en-US" sz="4000" b="1" dirty="0">
                <a:solidFill>
                  <a:srgbClr val="5D999F"/>
                </a:solidFill>
                <a:latin typeface="Century Gothic" panose="020B0502020202020204" pitchFamily="34" charset="0"/>
                <a:ea typeface="阿里巴巴普惠体 M" panose="00020600040101010101" pitchFamily="18" charset="-122"/>
              </a:rPr>
              <a:t>古诗生成器</a:t>
            </a:r>
          </a:p>
        </p:txBody>
      </p:sp>
      <p:sp>
        <p:nvSpPr>
          <p:cNvPr id="24" name="文本框 23"/>
          <p:cNvSpPr txBox="1"/>
          <p:nvPr/>
        </p:nvSpPr>
        <p:spPr>
          <a:xfrm>
            <a:off x="1002913" y="3259188"/>
            <a:ext cx="6299200" cy="923330"/>
          </a:xfrm>
          <a:prstGeom prst="rect">
            <a:avLst/>
          </a:prstGeom>
          <a:noFill/>
        </p:spPr>
        <p:txBody>
          <a:bodyPr wrap="square" rtlCol="0">
            <a:spAutoFit/>
            <a:scene3d>
              <a:camera prst="orthographicFront"/>
              <a:lightRig rig="threePt" dir="t"/>
            </a:scene3d>
            <a:sp3d contourW="12700"/>
          </a:bodyPr>
          <a:lstStyle/>
          <a:p>
            <a:r>
              <a:rPr lang="zh-CN" altLang="en-US" sz="5400" b="1" dirty="0">
                <a:solidFill>
                  <a:schemeClr val="tx1">
                    <a:lumMod val="75000"/>
                    <a:lumOff val="25000"/>
                  </a:schemeClr>
                </a:solidFill>
                <a:latin typeface="Century Gothic" panose="020B0502020202020204" pitchFamily="34" charset="0"/>
                <a:ea typeface="阿里巴巴普惠体 M" panose="00020600040101010101" pitchFamily="18" charset="-122"/>
              </a:rPr>
              <a:t>智能计算系统</a:t>
            </a:r>
          </a:p>
        </p:txBody>
      </p:sp>
      <p:sp>
        <p:nvSpPr>
          <p:cNvPr id="30" name="任意多边形 29"/>
          <p:cNvSpPr/>
          <p:nvPr/>
        </p:nvSpPr>
        <p:spPr>
          <a:xfrm rot="2700000">
            <a:off x="10732001" y="5932661"/>
            <a:ext cx="922260" cy="926867"/>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2">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32" name="任意多边形 31"/>
          <p:cNvSpPr/>
          <p:nvPr/>
        </p:nvSpPr>
        <p:spPr>
          <a:xfrm rot="2700000">
            <a:off x="1301417" y="5457574"/>
            <a:ext cx="707075" cy="710607"/>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33" name="任意多边形 32"/>
          <p:cNvSpPr/>
          <p:nvPr/>
        </p:nvSpPr>
        <p:spPr>
          <a:xfrm rot="2700000">
            <a:off x="4935484" y="465347"/>
            <a:ext cx="354223" cy="355992"/>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nvGrpSpPr>
          <p:cNvPr id="41" name="组合 40"/>
          <p:cNvGrpSpPr/>
          <p:nvPr/>
        </p:nvGrpSpPr>
        <p:grpSpPr>
          <a:xfrm>
            <a:off x="458272" y="546208"/>
            <a:ext cx="311151" cy="194270"/>
            <a:chOff x="207558" y="206734"/>
            <a:chExt cx="380545" cy="157163"/>
          </a:xfrm>
        </p:grpSpPr>
        <p:cxnSp>
          <p:nvCxnSpPr>
            <p:cNvPr id="35" name="直接连接符 34"/>
            <p:cNvCxnSpPr/>
            <p:nvPr/>
          </p:nvCxnSpPr>
          <p:spPr>
            <a:xfrm>
              <a:off x="207558" y="206734"/>
              <a:ext cx="380545" cy="0"/>
            </a:xfrm>
            <a:prstGeom prst="line">
              <a:avLst/>
            </a:prstGeom>
            <a:ln w="38100" cap="rnd">
              <a:solidFill>
                <a:srgbClr val="5D999F"/>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07558" y="285316"/>
              <a:ext cx="380545" cy="0"/>
            </a:xfrm>
            <a:prstGeom prst="line">
              <a:avLst/>
            </a:prstGeom>
            <a:ln w="38100" cap="rnd">
              <a:solidFill>
                <a:srgbClr val="5D999F"/>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07558" y="363897"/>
              <a:ext cx="380545" cy="0"/>
            </a:xfrm>
            <a:prstGeom prst="line">
              <a:avLst/>
            </a:prstGeom>
            <a:ln w="38100" cap="rnd">
              <a:solidFill>
                <a:srgbClr val="5D999F"/>
              </a:solidFill>
              <a:round/>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5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0-#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0-#ppt_w/2"/>
                                          </p:val>
                                        </p:tav>
                                        <p:tav tm="100000">
                                          <p:val>
                                            <p:strVal val="#ppt_x"/>
                                          </p:val>
                                        </p:tav>
                                      </p:tavLst>
                                    </p:anim>
                                    <p:anim calcmode="lin" valueType="num">
                                      <p:cBhvr additive="base">
                                        <p:cTn id="20" dur="500" fill="hold"/>
                                        <p:tgtEl>
                                          <p:spTgt spid="3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5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0-#ppt_w/2"/>
                                          </p:val>
                                        </p:tav>
                                        <p:tav tm="100000">
                                          <p:val>
                                            <p:strVal val="#ppt_x"/>
                                          </p:val>
                                        </p:tav>
                                      </p:tavLst>
                                    </p:anim>
                                    <p:anim calcmode="lin" valueType="num">
                                      <p:cBhvr additive="base">
                                        <p:cTn id="24" dur="500" fill="hold"/>
                                        <p:tgtEl>
                                          <p:spTgt spid="3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nodePh="1">
                                  <p:stCondLst>
                                    <p:cond delay="0"/>
                                  </p:stCondLst>
                                  <p:endCondLst>
                                    <p:cond evt="begin" delay="0">
                                      <p:tn val="25"/>
                                    </p:cond>
                                  </p:end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0-#ppt_w/2"/>
                                          </p:val>
                                        </p:tav>
                                        <p:tav tm="100000">
                                          <p:val>
                                            <p:strVal val="#ppt_x"/>
                                          </p:val>
                                        </p:tav>
                                      </p:tavLst>
                                    </p:anim>
                                    <p:anim calcmode="lin" valueType="num">
                                      <p:cBhvr additive="base">
                                        <p:cTn id="28" dur="500" fill="hold"/>
                                        <p:tgtEl>
                                          <p:spTgt spid="18"/>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75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53" presetClass="entr" presetSubtype="16" fill="hold" nodeType="after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p:cTn id="36" dur="500" fill="hold"/>
                                        <p:tgtEl>
                                          <p:spTgt spid="41"/>
                                        </p:tgtEl>
                                        <p:attrNameLst>
                                          <p:attrName>ppt_w</p:attrName>
                                        </p:attrNameLst>
                                      </p:cBhvr>
                                      <p:tavLst>
                                        <p:tav tm="0">
                                          <p:val>
                                            <p:fltVal val="0"/>
                                          </p:val>
                                        </p:tav>
                                        <p:tav tm="100000">
                                          <p:val>
                                            <p:strVal val="#ppt_w"/>
                                          </p:val>
                                        </p:tav>
                                      </p:tavLst>
                                    </p:anim>
                                    <p:anim calcmode="lin" valueType="num">
                                      <p:cBhvr>
                                        <p:cTn id="37" dur="500" fill="hold"/>
                                        <p:tgtEl>
                                          <p:spTgt spid="41"/>
                                        </p:tgtEl>
                                        <p:attrNameLst>
                                          <p:attrName>ppt_h</p:attrName>
                                        </p:attrNameLst>
                                      </p:cBhvr>
                                      <p:tavLst>
                                        <p:tav tm="0">
                                          <p:val>
                                            <p:fltVal val="0"/>
                                          </p:val>
                                        </p:tav>
                                        <p:tav tm="100000">
                                          <p:val>
                                            <p:strVal val="#ppt_h"/>
                                          </p:val>
                                        </p:tav>
                                      </p:tavLst>
                                    </p:anim>
                                    <p:animEffect transition="in" filter="fade">
                                      <p:cBhvr>
                                        <p:cTn id="38" dur="500"/>
                                        <p:tgtEl>
                                          <p:spTgt spid="41"/>
                                        </p:tgtEl>
                                      </p:cBhvr>
                                    </p:animEffect>
                                  </p:childTnLst>
                                </p:cTn>
                              </p:par>
                            </p:childTnLst>
                          </p:cTn>
                        </p:par>
                        <p:par>
                          <p:cTn id="39" fill="hold">
                            <p:stCondLst>
                              <p:cond delay="1000"/>
                            </p:stCondLst>
                            <p:childTnLst>
                              <p:par>
                                <p:cTn id="40" presetID="53" presetClass="entr" presetSubtype="16"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ppt_w</p:attrName>
                                        </p:attrNameLst>
                                      </p:cBhvr>
                                      <p:tavLst>
                                        <p:tav tm="0">
                                          <p:val>
                                            <p:fltVal val="0"/>
                                          </p:val>
                                        </p:tav>
                                        <p:tav tm="100000">
                                          <p:val>
                                            <p:strVal val="#ppt_w"/>
                                          </p:val>
                                        </p:tav>
                                      </p:tavLst>
                                    </p:anim>
                                    <p:anim calcmode="lin" valueType="num">
                                      <p:cBhvr>
                                        <p:cTn id="43" dur="500" fill="hold"/>
                                        <p:tgtEl>
                                          <p:spTgt spid="23"/>
                                        </p:tgtEl>
                                        <p:attrNameLst>
                                          <p:attrName>ppt_h</p:attrName>
                                        </p:attrNameLst>
                                      </p:cBhvr>
                                      <p:tavLst>
                                        <p:tav tm="0">
                                          <p:val>
                                            <p:fltVal val="0"/>
                                          </p:val>
                                        </p:tav>
                                        <p:tav tm="100000">
                                          <p:val>
                                            <p:strVal val="#ppt_h"/>
                                          </p:val>
                                        </p:tav>
                                      </p:tavLst>
                                    </p:anim>
                                    <p:animEffect transition="in" filter="fade">
                                      <p:cBhvr>
                                        <p:cTn id="44" dur="500"/>
                                        <p:tgtEl>
                                          <p:spTgt spid="23"/>
                                        </p:tgtEl>
                                      </p:cBhvr>
                                    </p:animEffect>
                                  </p:childTnLst>
                                </p:cTn>
                              </p:par>
                            </p:childTnLst>
                          </p:cTn>
                        </p:par>
                        <p:par>
                          <p:cTn id="45" fill="hold">
                            <p:stCondLst>
                              <p:cond delay="1500"/>
                            </p:stCondLst>
                            <p:childTnLst>
                              <p:par>
                                <p:cTn id="46" presetID="2" presetClass="entr" presetSubtype="8" fill="hold" grpId="0"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0-#ppt_w/2"/>
                                          </p:val>
                                        </p:tav>
                                        <p:tav tm="100000">
                                          <p:val>
                                            <p:strVal val="#ppt_x"/>
                                          </p:val>
                                        </p:tav>
                                      </p:tavLst>
                                    </p:anim>
                                    <p:anim calcmode="lin" valueType="num">
                                      <p:cBhvr additive="base">
                                        <p:cTn id="49"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8" grpId="0"/>
      <p:bldP spid="22" grpId="0" animBg="1"/>
      <p:bldP spid="20" grpId="0" animBg="1"/>
      <p:bldP spid="23" grpId="0"/>
      <p:bldP spid="24" grpId="0"/>
      <p:bldP spid="30" grpId="0" animBg="1"/>
      <p:bldP spid="32" grpId="0" animBg="1"/>
      <p:bldP spid="3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740503" y="450599"/>
            <a:ext cx="2456122"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accent2"/>
                </a:solidFill>
                <a:latin typeface="阿里巴巴普惠体 M" panose="00020600040101010101" pitchFamily="18" charset="-122"/>
                <a:ea typeface="阿里巴巴普惠体 M" panose="00020600040101010101" pitchFamily="18" charset="-122"/>
              </a:rPr>
              <a:t>LSTM</a:t>
            </a:r>
            <a:r>
              <a:rPr lang="zh-CN" altLang="en-US" sz="2800" b="1" dirty="0">
                <a:solidFill>
                  <a:schemeClr val="accent2"/>
                </a:solidFill>
                <a:latin typeface="阿里巴巴普惠体 M" panose="00020600040101010101" pitchFamily="18" charset="-122"/>
                <a:ea typeface="阿里巴巴普惠体 M" panose="00020600040101010101" pitchFamily="18" charset="-122"/>
              </a:rPr>
              <a:t> </a:t>
            </a:r>
            <a:r>
              <a:rPr lang="en-US" altLang="zh-CN" sz="2800" b="1" dirty="0">
                <a:solidFill>
                  <a:schemeClr val="accent2"/>
                </a:solidFill>
                <a:latin typeface="阿里巴巴普惠体 M" panose="00020600040101010101" pitchFamily="18" charset="-122"/>
                <a:ea typeface="阿里巴巴普惠体 M" panose="00020600040101010101" pitchFamily="18" charset="-122"/>
              </a:rPr>
              <a:t>Model</a:t>
            </a:r>
            <a:endParaRPr lang="zh-CN" altLang="en-US" sz="2800" b="1" dirty="0">
              <a:solidFill>
                <a:schemeClr val="accent2"/>
              </a:solidFill>
              <a:latin typeface="阿里巴巴普惠体 M" panose="00020600040101010101" pitchFamily="18" charset="-122"/>
              <a:ea typeface="阿里巴巴普惠体 M" panose="00020600040101010101" pitchFamily="18" charset="-122"/>
            </a:endParaRPr>
          </a:p>
        </p:txBody>
      </p:sp>
      <p:sp>
        <p:nvSpPr>
          <p:cNvPr id="23"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4"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 name="TextBox 1">
            <a:extLst>
              <a:ext uri="{FF2B5EF4-FFF2-40B4-BE49-F238E27FC236}">
                <a16:creationId xmlns:a16="http://schemas.microsoft.com/office/drawing/2014/main" id="{1295DDE4-2306-AE45-8434-66E24EF3A5B3}"/>
              </a:ext>
            </a:extLst>
          </p:cNvPr>
          <p:cNvSpPr txBox="1"/>
          <p:nvPr/>
        </p:nvSpPr>
        <p:spPr>
          <a:xfrm>
            <a:off x="389546" y="1309044"/>
            <a:ext cx="1843774" cy="369332"/>
          </a:xfrm>
          <a:prstGeom prst="rect">
            <a:avLst/>
          </a:prstGeom>
          <a:noFill/>
        </p:spPr>
        <p:txBody>
          <a:bodyPr wrap="none" rtlCol="0">
            <a:spAutoFit/>
          </a:bodyPr>
          <a:lstStyle/>
          <a:p>
            <a:r>
              <a:rPr lang="en-CN" dirty="0"/>
              <a:t>激活函数</a:t>
            </a:r>
            <a:r>
              <a:rPr lang="zh-CN" altLang="en-US" dirty="0"/>
              <a:t>：</a:t>
            </a:r>
            <a:r>
              <a:rPr lang="en-US" altLang="zh-CN" dirty="0"/>
              <a:t>tanh</a:t>
            </a:r>
            <a:endParaRPr lang="en-CN" dirty="0"/>
          </a:p>
        </p:txBody>
      </p:sp>
      <p:sp>
        <p:nvSpPr>
          <p:cNvPr id="13" name="TextBox 12">
            <a:extLst>
              <a:ext uri="{FF2B5EF4-FFF2-40B4-BE49-F238E27FC236}">
                <a16:creationId xmlns:a16="http://schemas.microsoft.com/office/drawing/2014/main" id="{25EE88E8-8400-4A4E-ABB6-4494B2DD0B39}"/>
              </a:ext>
            </a:extLst>
          </p:cNvPr>
          <p:cNvSpPr txBox="1"/>
          <p:nvPr/>
        </p:nvSpPr>
        <p:spPr>
          <a:xfrm>
            <a:off x="6153167" y="1355210"/>
            <a:ext cx="6038833" cy="646331"/>
          </a:xfrm>
          <a:prstGeom prst="rect">
            <a:avLst/>
          </a:prstGeom>
          <a:noFill/>
        </p:spPr>
        <p:txBody>
          <a:bodyPr wrap="none" rtlCol="0">
            <a:spAutoFit/>
          </a:bodyPr>
          <a:lstStyle/>
          <a:p>
            <a:r>
              <a:rPr lang="en-CN" dirty="0"/>
              <a:t>损失函数</a:t>
            </a:r>
            <a:r>
              <a:rPr lang="zh-CN" altLang="en-US" dirty="0"/>
              <a:t>：</a:t>
            </a:r>
            <a:r>
              <a:rPr lang="en-US" dirty="0" err="1"/>
              <a:t>categorical_crossentropy</a:t>
            </a:r>
            <a:r>
              <a:rPr lang="en-US" dirty="0"/>
              <a:t> loss(</a:t>
            </a:r>
            <a:r>
              <a:rPr lang="zh-CN" altLang="en-US" dirty="0"/>
              <a:t>交叉熵损失函数</a:t>
            </a:r>
            <a:r>
              <a:rPr lang="en-US" altLang="zh-CN" dirty="0"/>
              <a:t>) </a:t>
            </a:r>
            <a:endParaRPr lang="zh-CN" altLang="en-US" dirty="0"/>
          </a:p>
          <a:p>
            <a:endParaRPr lang="en-CN" dirty="0"/>
          </a:p>
        </p:txBody>
      </p:sp>
      <p:pic>
        <p:nvPicPr>
          <p:cNvPr id="15" name="Picture 14">
            <a:extLst>
              <a:ext uri="{FF2B5EF4-FFF2-40B4-BE49-F238E27FC236}">
                <a16:creationId xmlns:a16="http://schemas.microsoft.com/office/drawing/2014/main" id="{6B03482F-0F4C-6D43-BD4F-BAFD5A250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2" y="4183706"/>
            <a:ext cx="5746750" cy="2730500"/>
          </a:xfrm>
          <a:prstGeom prst="rect">
            <a:avLst/>
          </a:prstGeom>
        </p:spPr>
      </p:pic>
      <p:pic>
        <p:nvPicPr>
          <p:cNvPr id="4" name="Picture 3">
            <a:extLst>
              <a:ext uri="{FF2B5EF4-FFF2-40B4-BE49-F238E27FC236}">
                <a16:creationId xmlns:a16="http://schemas.microsoft.com/office/drawing/2014/main" id="{17A410B2-DC50-2446-BAC9-B69057DC43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1675" y="1678375"/>
            <a:ext cx="8307913" cy="2854919"/>
          </a:xfrm>
          <a:prstGeom prst="rect">
            <a:avLst/>
          </a:prstGeom>
        </p:spPr>
      </p:pic>
    </p:spTree>
    <p:extLst>
      <p:ext uri="{BB962C8B-B14F-4D97-AF65-F5344CB8AC3E}">
        <p14:creationId xmlns:p14="http://schemas.microsoft.com/office/powerpoint/2010/main" val="3940512387"/>
      </p:ext>
    </p:extLst>
  </p:cSld>
  <p:clrMapOvr>
    <a:masterClrMapping/>
  </p:clrMapOvr>
  <mc:AlternateContent xmlns:mc="http://schemas.openxmlformats.org/markup-compatibility/2006" xmlns:p14="http://schemas.microsoft.com/office/powerpoint/2010/main">
    <mc:Choice Requires="p14">
      <p:transition spd="slow" p14:dur="1600" advTm="4000">
        <p14:gallery dir="l"/>
      </p:transition>
    </mc:Choice>
    <mc:Fallback xmlns="">
      <p:transition spd="slow" advTm="4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740503" y="450599"/>
            <a:ext cx="2456122"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accent2"/>
                </a:solidFill>
                <a:latin typeface="阿里巴巴普惠体 M" panose="00020600040101010101" pitchFamily="18" charset="-122"/>
                <a:ea typeface="阿里巴巴普惠体 M" panose="00020600040101010101" pitchFamily="18" charset="-122"/>
              </a:rPr>
              <a:t>LSTM</a:t>
            </a:r>
            <a:r>
              <a:rPr lang="zh-CN" altLang="en-US" sz="2800" b="1" dirty="0">
                <a:solidFill>
                  <a:schemeClr val="accent2"/>
                </a:solidFill>
                <a:latin typeface="阿里巴巴普惠体 M" panose="00020600040101010101" pitchFamily="18" charset="-122"/>
                <a:ea typeface="阿里巴巴普惠体 M" panose="00020600040101010101" pitchFamily="18" charset="-122"/>
              </a:rPr>
              <a:t> </a:t>
            </a:r>
            <a:r>
              <a:rPr lang="en-US" altLang="zh-CN" sz="2800" b="1" dirty="0">
                <a:solidFill>
                  <a:schemeClr val="accent2"/>
                </a:solidFill>
                <a:latin typeface="阿里巴巴普惠体 M" panose="00020600040101010101" pitchFamily="18" charset="-122"/>
                <a:ea typeface="阿里巴巴普惠体 M" panose="00020600040101010101" pitchFamily="18" charset="-122"/>
              </a:rPr>
              <a:t>Model</a:t>
            </a:r>
            <a:endParaRPr lang="zh-CN" altLang="en-US" sz="2800" b="1" dirty="0">
              <a:solidFill>
                <a:schemeClr val="accent2"/>
              </a:solidFill>
              <a:latin typeface="阿里巴巴普惠体 M" panose="00020600040101010101" pitchFamily="18" charset="-122"/>
              <a:ea typeface="阿里巴巴普惠体 M" panose="00020600040101010101" pitchFamily="18" charset="-122"/>
            </a:endParaRPr>
          </a:p>
        </p:txBody>
      </p:sp>
      <p:sp>
        <p:nvSpPr>
          <p:cNvPr id="23"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4"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pic>
        <p:nvPicPr>
          <p:cNvPr id="19" name="Picture 18">
            <a:extLst>
              <a:ext uri="{FF2B5EF4-FFF2-40B4-BE49-F238E27FC236}">
                <a16:creationId xmlns:a16="http://schemas.microsoft.com/office/drawing/2014/main" id="{FBB5AC0F-D681-4145-A46A-C2BED1365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475" y="712209"/>
            <a:ext cx="8632316" cy="1921793"/>
          </a:xfrm>
          <a:prstGeom prst="rect">
            <a:avLst/>
          </a:prstGeom>
        </p:spPr>
      </p:pic>
      <p:pic>
        <p:nvPicPr>
          <p:cNvPr id="22" name="Picture 21">
            <a:extLst>
              <a:ext uri="{FF2B5EF4-FFF2-40B4-BE49-F238E27FC236}">
                <a16:creationId xmlns:a16="http://schemas.microsoft.com/office/drawing/2014/main" id="{E22E341C-CC6C-CD4D-A715-F250DAAD8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3187" y="2409713"/>
            <a:ext cx="6764338" cy="4448287"/>
          </a:xfrm>
          <a:prstGeom prst="rect">
            <a:avLst/>
          </a:prstGeom>
        </p:spPr>
      </p:pic>
    </p:spTree>
    <p:extLst>
      <p:ext uri="{BB962C8B-B14F-4D97-AF65-F5344CB8AC3E}">
        <p14:creationId xmlns:p14="http://schemas.microsoft.com/office/powerpoint/2010/main" val="1911579599"/>
      </p:ext>
    </p:extLst>
  </p:cSld>
  <p:clrMapOvr>
    <a:masterClrMapping/>
  </p:clrMapOvr>
  <mc:AlternateContent xmlns:mc="http://schemas.openxmlformats.org/markup-compatibility/2006" xmlns:p14="http://schemas.microsoft.com/office/powerpoint/2010/main">
    <mc:Choice Requires="p14">
      <p:transition spd="slow" p14:dur="1600" advTm="4000">
        <p14:gallery dir="l"/>
      </p:transition>
    </mc:Choice>
    <mc:Fallback xmlns="">
      <p:transition spd="slow" advTm="4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5484939" y="2060669"/>
            <a:ext cx="1028637" cy="103377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0" name="任意多边形 19"/>
          <p:cNvSpPr/>
          <p:nvPr/>
        </p:nvSpPr>
        <p:spPr>
          <a:xfrm rot="2700000">
            <a:off x="-2095382" y="209360"/>
            <a:ext cx="6410492" cy="6427355"/>
          </a:xfrm>
          <a:custGeom>
            <a:avLst/>
            <a:gdLst>
              <a:gd name="connsiteX0" fmla="*/ 0 w 6410492"/>
              <a:gd name="connsiteY0" fmla="*/ 1578016 h 6427355"/>
              <a:gd name="connsiteX1" fmla="*/ 1146670 w 6410492"/>
              <a:gd name="connsiteY1" fmla="*/ 431345 h 6427355"/>
              <a:gd name="connsiteX2" fmla="*/ 1146671 w 6410492"/>
              <a:gd name="connsiteY2" fmla="*/ 431345 h 6427355"/>
              <a:gd name="connsiteX3" fmla="*/ 1578016 w 6410492"/>
              <a:gd name="connsiteY3" fmla="*/ 0 h 6427355"/>
              <a:gd name="connsiteX4" fmla="*/ 5764900 w 6410492"/>
              <a:gd name="connsiteY4" fmla="*/ 0 h 6427355"/>
              <a:gd name="connsiteX5" fmla="*/ 6410492 w 6410492"/>
              <a:gd name="connsiteY5" fmla="*/ 645592 h 6427355"/>
              <a:gd name="connsiteX6" fmla="*/ 6410491 w 6410492"/>
              <a:gd name="connsiteY6" fmla="*/ 4866202 h 6427355"/>
              <a:gd name="connsiteX7" fmla="*/ 4849339 w 6410492"/>
              <a:gd name="connsiteY7" fmla="*/ 6427355 h 6427355"/>
              <a:gd name="connsiteX8" fmla="*/ 4238944 w 6410492"/>
              <a:gd name="connsiteY8" fmla="*/ 5816960 h 6427355"/>
              <a:gd name="connsiteX9" fmla="*/ 4238943 w 6410492"/>
              <a:gd name="connsiteY9" fmla="*/ 2171546 h 6427355"/>
              <a:gd name="connsiteX10" fmla="*/ 593530 w 6410492"/>
              <a:gd name="connsiteY10" fmla="*/ 2171546 h 642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10492" h="6427355">
                <a:moveTo>
                  <a:pt x="0" y="1578016"/>
                </a:moveTo>
                <a:lnTo>
                  <a:pt x="1146670" y="431345"/>
                </a:lnTo>
                <a:lnTo>
                  <a:pt x="1146671" y="431345"/>
                </a:lnTo>
                <a:lnTo>
                  <a:pt x="1578016" y="0"/>
                </a:lnTo>
                <a:lnTo>
                  <a:pt x="5764900" y="0"/>
                </a:lnTo>
                <a:cubicBezTo>
                  <a:pt x="6121450" y="0"/>
                  <a:pt x="6410492" y="289042"/>
                  <a:pt x="6410492" y="645592"/>
                </a:cubicBezTo>
                <a:lnTo>
                  <a:pt x="6410491" y="4866202"/>
                </a:lnTo>
                <a:lnTo>
                  <a:pt x="4849339" y="6427355"/>
                </a:lnTo>
                <a:lnTo>
                  <a:pt x="4238944" y="5816960"/>
                </a:lnTo>
                <a:lnTo>
                  <a:pt x="4238943" y="2171546"/>
                </a:lnTo>
                <a:lnTo>
                  <a:pt x="593530" y="2171546"/>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6" name="任意多边形 5"/>
          <p:cNvSpPr/>
          <p:nvPr/>
        </p:nvSpPr>
        <p:spPr>
          <a:xfrm rot="2700000">
            <a:off x="1827643" y="44906"/>
            <a:ext cx="3850328" cy="3869559"/>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2" name="任意多边形 11"/>
          <p:cNvSpPr/>
          <p:nvPr/>
        </p:nvSpPr>
        <p:spPr>
          <a:xfrm rot="18900000" flipH="1">
            <a:off x="11525844" y="5786883"/>
            <a:ext cx="1174416" cy="953193"/>
          </a:xfrm>
          <a:custGeom>
            <a:avLst/>
            <a:gdLst>
              <a:gd name="connsiteX0" fmla="*/ 1038 w 1174416"/>
              <a:gd name="connsiteY0" fmla="*/ 0 h 953193"/>
              <a:gd name="connsiteX1" fmla="*/ 0 w 1174416"/>
              <a:gd name="connsiteY1" fmla="*/ 1038 h 953193"/>
              <a:gd name="connsiteX2" fmla="*/ 441710 w 1174416"/>
              <a:gd name="connsiteY2" fmla="*/ 442748 h 953193"/>
              <a:gd name="connsiteX3" fmla="*/ 731667 w 1174416"/>
              <a:gd name="connsiteY3" fmla="*/ 442748 h 953193"/>
              <a:gd name="connsiteX4" fmla="*/ 731667 w 1174416"/>
              <a:gd name="connsiteY4" fmla="*/ 732705 h 953193"/>
              <a:gd name="connsiteX5" fmla="*/ 952155 w 1174416"/>
              <a:gd name="connsiteY5" fmla="*/ 953193 h 953193"/>
              <a:gd name="connsiteX6" fmla="*/ 1174416 w 1174416"/>
              <a:gd name="connsiteY6" fmla="*/ 730932 h 953193"/>
              <a:gd name="connsiteX7" fmla="*/ 1174416 w 1174416"/>
              <a:gd name="connsiteY7" fmla="*/ 148239 h 953193"/>
              <a:gd name="connsiteX8" fmla="*/ 1026178 w 1174416"/>
              <a:gd name="connsiteY8" fmla="*/ 0 h 95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416" h="953193">
                <a:moveTo>
                  <a:pt x="1038" y="0"/>
                </a:moveTo>
                <a:lnTo>
                  <a:pt x="0" y="1038"/>
                </a:lnTo>
                <a:lnTo>
                  <a:pt x="441710" y="442748"/>
                </a:lnTo>
                <a:lnTo>
                  <a:pt x="731667" y="442748"/>
                </a:lnTo>
                <a:lnTo>
                  <a:pt x="731667" y="732705"/>
                </a:lnTo>
                <a:lnTo>
                  <a:pt x="952155" y="953193"/>
                </a:lnTo>
                <a:lnTo>
                  <a:pt x="1174416" y="730932"/>
                </a:lnTo>
                <a:lnTo>
                  <a:pt x="1174416" y="148239"/>
                </a:lnTo>
                <a:cubicBezTo>
                  <a:pt x="1174416" y="66369"/>
                  <a:pt x="1108048" y="0"/>
                  <a:pt x="1026178" y="0"/>
                </a:cubicBez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3" name="文本框 12"/>
          <p:cNvSpPr txBox="1"/>
          <p:nvPr/>
        </p:nvSpPr>
        <p:spPr>
          <a:xfrm>
            <a:off x="6148614" y="3328693"/>
            <a:ext cx="2492990" cy="830997"/>
          </a:xfrm>
          <a:prstGeom prst="rect">
            <a:avLst/>
          </a:prstGeom>
          <a:noFill/>
        </p:spPr>
        <p:txBody>
          <a:bodyPr wrap="none" rtlCol="0">
            <a:spAutoFit/>
            <a:scene3d>
              <a:camera prst="orthographicFront"/>
              <a:lightRig rig="threePt" dir="t"/>
            </a:scene3d>
            <a:sp3d contourW="12700"/>
          </a:bodyPr>
          <a:lstStyle/>
          <a:p>
            <a:r>
              <a:rPr lang="en-US" altLang="zh-CN" sz="4800" dirty="0">
                <a:solidFill>
                  <a:schemeClr val="accent1"/>
                </a:solidFill>
                <a:latin typeface="Century Gothic" panose="020B0502020202020204" pitchFamily="34" charset="0"/>
                <a:ea typeface="阿里巴巴普惠体 M" panose="00020600040101010101" pitchFamily="18" charset="-122"/>
              </a:rPr>
              <a:t>PART 03</a:t>
            </a:r>
            <a:endParaRPr lang="zh-CN" altLang="en-US" sz="4800" dirty="0">
              <a:solidFill>
                <a:schemeClr val="accent1"/>
              </a:solidFill>
              <a:latin typeface="Century Gothic" panose="020B0502020202020204" pitchFamily="34" charset="0"/>
              <a:ea typeface="阿里巴巴普惠体 M" panose="00020600040101010101" pitchFamily="18" charset="-122"/>
            </a:endParaRPr>
          </a:p>
        </p:txBody>
      </p:sp>
      <p:sp>
        <p:nvSpPr>
          <p:cNvPr id="14" name="文本框 13"/>
          <p:cNvSpPr txBox="1"/>
          <p:nvPr/>
        </p:nvSpPr>
        <p:spPr>
          <a:xfrm>
            <a:off x="6110514" y="4131820"/>
            <a:ext cx="3904343" cy="707886"/>
          </a:xfrm>
          <a:prstGeom prst="rect">
            <a:avLst/>
          </a:prstGeom>
          <a:noFill/>
        </p:spPr>
        <p:txBody>
          <a:bodyPr wrap="square" rtlCol="0">
            <a:spAutoFit/>
            <a:scene3d>
              <a:camera prst="orthographicFront"/>
              <a:lightRig rig="threePt" dir="t"/>
            </a:scene3d>
            <a:sp3d contourW="12700"/>
          </a:bodyPr>
          <a:lstStyle/>
          <a:p>
            <a:r>
              <a:rPr lang="zh-CN" altLang="en-US" sz="4000" b="1" dirty="0">
                <a:solidFill>
                  <a:schemeClr val="accent3"/>
                </a:solidFill>
                <a:latin typeface="Century Gothic" panose="020B0502020202020204" pitchFamily="34" charset="0"/>
                <a:ea typeface="阿里巴巴普惠体 M" panose="00020600040101010101" pitchFamily="18" charset="-122"/>
              </a:rPr>
              <a:t>模型训练</a:t>
            </a:r>
          </a:p>
        </p:txBody>
      </p:sp>
      <p:sp>
        <p:nvSpPr>
          <p:cNvPr id="17" name="任意多边形 16"/>
          <p:cNvSpPr/>
          <p:nvPr/>
        </p:nvSpPr>
        <p:spPr>
          <a:xfrm rot="2700000">
            <a:off x="9435201" y="912906"/>
            <a:ext cx="1461465" cy="14687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8" name="任意多边形 17"/>
          <p:cNvSpPr/>
          <p:nvPr/>
        </p:nvSpPr>
        <p:spPr>
          <a:xfrm rot="2700000">
            <a:off x="10767277" y="5635597"/>
            <a:ext cx="602495" cy="605504"/>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4000">
        <p14:gallery dir="l"/>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6" grpId="0" animBg="1"/>
      <p:bldP spid="12" grpId="0" animBg="1"/>
      <p:bldP spid="13" grpId="0"/>
      <p:bldP spid="14" grpId="0"/>
      <p:bldP spid="17" grpId="0" animBg="1"/>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740503" y="450599"/>
            <a:ext cx="5061857" cy="698750"/>
            <a:chOff x="6096000" y="2061026"/>
            <a:chExt cx="5061857" cy="698750"/>
          </a:xfrm>
        </p:grpSpPr>
        <p:sp>
          <p:nvSpPr>
            <p:cNvPr id="42" name="文本框 41"/>
            <p:cNvSpPr txBox="1"/>
            <p:nvPr/>
          </p:nvSpPr>
          <p:spPr>
            <a:xfrm>
              <a:off x="6096000" y="2061026"/>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accent2"/>
                  </a:solidFill>
                  <a:latin typeface="阿里巴巴普惠体 M" panose="00020600040101010101" pitchFamily="18" charset="-122"/>
                  <a:ea typeface="阿里巴巴普惠体 M" panose="00020600040101010101" pitchFamily="18" charset="-122"/>
                </a:rPr>
                <a:t>模型结构</a:t>
              </a:r>
            </a:p>
          </p:txBody>
        </p:sp>
        <p:sp>
          <p:nvSpPr>
            <p:cNvPr id="43" name="文本框 42"/>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lumMod val="65000"/>
                    </a:schemeClr>
                  </a:solidFill>
                  <a:latin typeface="阿里巴巴普惠体 M" panose="00020600040101010101" pitchFamily="18" charset="-122"/>
                  <a:ea typeface="阿里巴巴普惠体 M" panose="00020600040101010101" pitchFamily="18" charset="-122"/>
                </a:rPr>
                <a:t>The user can demonstrate on a projector or computer</a:t>
              </a:r>
            </a:p>
          </p:txBody>
        </p:sp>
      </p:grpSp>
      <p:sp>
        <p:nvSpPr>
          <p:cNvPr id="44"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51"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pic>
        <p:nvPicPr>
          <p:cNvPr id="3" name="Picture 2">
            <a:extLst>
              <a:ext uri="{FF2B5EF4-FFF2-40B4-BE49-F238E27FC236}">
                <a16:creationId xmlns:a16="http://schemas.microsoft.com/office/drawing/2014/main" id="{4B365C01-C972-4742-82AD-CDCEDE663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68" y="1395570"/>
            <a:ext cx="9403249" cy="475405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4000">
        <p14:gallery dir="l"/>
      </p:transition>
    </mc:Choice>
    <mc:Fallback xmlns="">
      <p:transition spd="slow" advTm="4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740503" y="450599"/>
            <a:ext cx="5061857" cy="698750"/>
            <a:chOff x="6096000" y="2061026"/>
            <a:chExt cx="5061857" cy="698750"/>
          </a:xfrm>
        </p:grpSpPr>
        <p:sp>
          <p:nvSpPr>
            <p:cNvPr id="42" name="文本框 41"/>
            <p:cNvSpPr txBox="1"/>
            <p:nvPr/>
          </p:nvSpPr>
          <p:spPr>
            <a:xfrm>
              <a:off x="6096000" y="2061026"/>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accent2"/>
                  </a:solidFill>
                  <a:latin typeface="阿里巴巴普惠体 M" panose="00020600040101010101" pitchFamily="18" charset="-122"/>
                  <a:ea typeface="阿里巴巴普惠体 M" panose="00020600040101010101" pitchFamily="18" charset="-122"/>
                </a:rPr>
                <a:t>模型训练</a:t>
              </a:r>
            </a:p>
          </p:txBody>
        </p:sp>
        <p:sp>
          <p:nvSpPr>
            <p:cNvPr id="43" name="文本框 42"/>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lumMod val="65000"/>
                    </a:schemeClr>
                  </a:solidFill>
                  <a:latin typeface="阿里巴巴普惠体 M" panose="00020600040101010101" pitchFamily="18" charset="-122"/>
                  <a:ea typeface="阿里巴巴普惠体 M" panose="00020600040101010101" pitchFamily="18" charset="-122"/>
                </a:rPr>
                <a:t>The user can demonstrate on a projector or computer</a:t>
              </a:r>
            </a:p>
          </p:txBody>
        </p:sp>
      </p:grpSp>
      <p:sp>
        <p:nvSpPr>
          <p:cNvPr id="44"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51"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pic>
        <p:nvPicPr>
          <p:cNvPr id="5" name="Picture 4">
            <a:extLst>
              <a:ext uri="{FF2B5EF4-FFF2-40B4-BE49-F238E27FC236}">
                <a16:creationId xmlns:a16="http://schemas.microsoft.com/office/drawing/2014/main" id="{9151CF04-B783-FC4D-A12A-F70A82B6D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488" y="1395570"/>
            <a:ext cx="10029999" cy="5062761"/>
          </a:xfrm>
          <a:prstGeom prst="rect">
            <a:avLst/>
          </a:prstGeom>
        </p:spPr>
      </p:pic>
    </p:spTree>
    <p:extLst>
      <p:ext uri="{BB962C8B-B14F-4D97-AF65-F5344CB8AC3E}">
        <p14:creationId xmlns:p14="http://schemas.microsoft.com/office/powerpoint/2010/main" val="2632185260"/>
      </p:ext>
    </p:extLst>
  </p:cSld>
  <p:clrMapOvr>
    <a:masterClrMapping/>
  </p:clrMapOvr>
  <mc:AlternateContent xmlns:mc="http://schemas.openxmlformats.org/markup-compatibility/2006" xmlns:p14="http://schemas.microsoft.com/office/powerpoint/2010/main">
    <mc:Choice Requires="p14">
      <p:transition spd="slow" p14:dur="1600" advTm="4000">
        <p14:gallery dir="l"/>
      </p:transition>
    </mc:Choice>
    <mc:Fallback xmlns="">
      <p:transition spd="slow" advTm="4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5484939" y="2060669"/>
            <a:ext cx="1028637" cy="103377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0" name="任意多边形 19"/>
          <p:cNvSpPr/>
          <p:nvPr/>
        </p:nvSpPr>
        <p:spPr>
          <a:xfrm rot="2700000">
            <a:off x="-2095382" y="209360"/>
            <a:ext cx="6410492" cy="6427355"/>
          </a:xfrm>
          <a:custGeom>
            <a:avLst/>
            <a:gdLst>
              <a:gd name="connsiteX0" fmla="*/ 0 w 6410492"/>
              <a:gd name="connsiteY0" fmla="*/ 1578016 h 6427355"/>
              <a:gd name="connsiteX1" fmla="*/ 1146670 w 6410492"/>
              <a:gd name="connsiteY1" fmla="*/ 431345 h 6427355"/>
              <a:gd name="connsiteX2" fmla="*/ 1146671 w 6410492"/>
              <a:gd name="connsiteY2" fmla="*/ 431345 h 6427355"/>
              <a:gd name="connsiteX3" fmla="*/ 1578016 w 6410492"/>
              <a:gd name="connsiteY3" fmla="*/ 0 h 6427355"/>
              <a:gd name="connsiteX4" fmla="*/ 5764900 w 6410492"/>
              <a:gd name="connsiteY4" fmla="*/ 0 h 6427355"/>
              <a:gd name="connsiteX5" fmla="*/ 6410492 w 6410492"/>
              <a:gd name="connsiteY5" fmla="*/ 645592 h 6427355"/>
              <a:gd name="connsiteX6" fmla="*/ 6410491 w 6410492"/>
              <a:gd name="connsiteY6" fmla="*/ 4866202 h 6427355"/>
              <a:gd name="connsiteX7" fmla="*/ 4849339 w 6410492"/>
              <a:gd name="connsiteY7" fmla="*/ 6427355 h 6427355"/>
              <a:gd name="connsiteX8" fmla="*/ 4238944 w 6410492"/>
              <a:gd name="connsiteY8" fmla="*/ 5816960 h 6427355"/>
              <a:gd name="connsiteX9" fmla="*/ 4238943 w 6410492"/>
              <a:gd name="connsiteY9" fmla="*/ 2171546 h 6427355"/>
              <a:gd name="connsiteX10" fmla="*/ 593530 w 6410492"/>
              <a:gd name="connsiteY10" fmla="*/ 2171546 h 642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10492" h="6427355">
                <a:moveTo>
                  <a:pt x="0" y="1578016"/>
                </a:moveTo>
                <a:lnTo>
                  <a:pt x="1146670" y="431345"/>
                </a:lnTo>
                <a:lnTo>
                  <a:pt x="1146671" y="431345"/>
                </a:lnTo>
                <a:lnTo>
                  <a:pt x="1578016" y="0"/>
                </a:lnTo>
                <a:lnTo>
                  <a:pt x="5764900" y="0"/>
                </a:lnTo>
                <a:cubicBezTo>
                  <a:pt x="6121450" y="0"/>
                  <a:pt x="6410492" y="289042"/>
                  <a:pt x="6410492" y="645592"/>
                </a:cubicBezTo>
                <a:lnTo>
                  <a:pt x="6410491" y="4866202"/>
                </a:lnTo>
                <a:lnTo>
                  <a:pt x="4849339" y="6427355"/>
                </a:lnTo>
                <a:lnTo>
                  <a:pt x="4238944" y="5816960"/>
                </a:lnTo>
                <a:lnTo>
                  <a:pt x="4238943" y="2171546"/>
                </a:lnTo>
                <a:lnTo>
                  <a:pt x="593530" y="2171546"/>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6" name="任意多边形 5"/>
          <p:cNvSpPr/>
          <p:nvPr/>
        </p:nvSpPr>
        <p:spPr>
          <a:xfrm rot="2700000">
            <a:off x="1827643" y="44906"/>
            <a:ext cx="3850328" cy="3869559"/>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2" name="任意多边形 11"/>
          <p:cNvSpPr/>
          <p:nvPr/>
        </p:nvSpPr>
        <p:spPr>
          <a:xfrm rot="18900000" flipH="1">
            <a:off x="11525844" y="5786883"/>
            <a:ext cx="1174416" cy="953193"/>
          </a:xfrm>
          <a:custGeom>
            <a:avLst/>
            <a:gdLst>
              <a:gd name="connsiteX0" fmla="*/ 1038 w 1174416"/>
              <a:gd name="connsiteY0" fmla="*/ 0 h 953193"/>
              <a:gd name="connsiteX1" fmla="*/ 0 w 1174416"/>
              <a:gd name="connsiteY1" fmla="*/ 1038 h 953193"/>
              <a:gd name="connsiteX2" fmla="*/ 441710 w 1174416"/>
              <a:gd name="connsiteY2" fmla="*/ 442748 h 953193"/>
              <a:gd name="connsiteX3" fmla="*/ 731667 w 1174416"/>
              <a:gd name="connsiteY3" fmla="*/ 442748 h 953193"/>
              <a:gd name="connsiteX4" fmla="*/ 731667 w 1174416"/>
              <a:gd name="connsiteY4" fmla="*/ 732705 h 953193"/>
              <a:gd name="connsiteX5" fmla="*/ 952155 w 1174416"/>
              <a:gd name="connsiteY5" fmla="*/ 953193 h 953193"/>
              <a:gd name="connsiteX6" fmla="*/ 1174416 w 1174416"/>
              <a:gd name="connsiteY6" fmla="*/ 730932 h 953193"/>
              <a:gd name="connsiteX7" fmla="*/ 1174416 w 1174416"/>
              <a:gd name="connsiteY7" fmla="*/ 148239 h 953193"/>
              <a:gd name="connsiteX8" fmla="*/ 1026178 w 1174416"/>
              <a:gd name="connsiteY8" fmla="*/ 0 h 95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416" h="953193">
                <a:moveTo>
                  <a:pt x="1038" y="0"/>
                </a:moveTo>
                <a:lnTo>
                  <a:pt x="0" y="1038"/>
                </a:lnTo>
                <a:lnTo>
                  <a:pt x="441710" y="442748"/>
                </a:lnTo>
                <a:lnTo>
                  <a:pt x="731667" y="442748"/>
                </a:lnTo>
                <a:lnTo>
                  <a:pt x="731667" y="732705"/>
                </a:lnTo>
                <a:lnTo>
                  <a:pt x="952155" y="953193"/>
                </a:lnTo>
                <a:lnTo>
                  <a:pt x="1174416" y="730932"/>
                </a:lnTo>
                <a:lnTo>
                  <a:pt x="1174416" y="148239"/>
                </a:lnTo>
                <a:cubicBezTo>
                  <a:pt x="1174416" y="66369"/>
                  <a:pt x="1108048" y="0"/>
                  <a:pt x="1026178" y="0"/>
                </a:cubicBez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3" name="文本框 12"/>
          <p:cNvSpPr txBox="1"/>
          <p:nvPr/>
        </p:nvSpPr>
        <p:spPr>
          <a:xfrm>
            <a:off x="6148614" y="3328693"/>
            <a:ext cx="2492990" cy="830997"/>
          </a:xfrm>
          <a:prstGeom prst="rect">
            <a:avLst/>
          </a:prstGeom>
          <a:noFill/>
        </p:spPr>
        <p:txBody>
          <a:bodyPr wrap="none" rtlCol="0">
            <a:spAutoFit/>
            <a:scene3d>
              <a:camera prst="orthographicFront"/>
              <a:lightRig rig="threePt" dir="t"/>
            </a:scene3d>
            <a:sp3d contourW="12700"/>
          </a:bodyPr>
          <a:lstStyle/>
          <a:p>
            <a:r>
              <a:rPr lang="en-US" altLang="zh-CN" sz="4800" dirty="0">
                <a:solidFill>
                  <a:schemeClr val="accent1"/>
                </a:solidFill>
                <a:latin typeface="Century Gothic" panose="020B0502020202020204" pitchFamily="34" charset="0"/>
                <a:ea typeface="阿里巴巴普惠体 M" panose="00020600040101010101" pitchFamily="18" charset="-122"/>
              </a:rPr>
              <a:t>PART 04</a:t>
            </a:r>
            <a:endParaRPr lang="zh-CN" altLang="en-US" sz="4800" dirty="0">
              <a:solidFill>
                <a:schemeClr val="accent1"/>
              </a:solidFill>
              <a:latin typeface="Century Gothic" panose="020B0502020202020204" pitchFamily="34" charset="0"/>
              <a:ea typeface="阿里巴巴普惠体 M" panose="00020600040101010101" pitchFamily="18" charset="-122"/>
            </a:endParaRPr>
          </a:p>
        </p:txBody>
      </p:sp>
      <p:sp>
        <p:nvSpPr>
          <p:cNvPr id="14" name="文本框 13"/>
          <p:cNvSpPr txBox="1"/>
          <p:nvPr/>
        </p:nvSpPr>
        <p:spPr>
          <a:xfrm>
            <a:off x="6110514" y="4131820"/>
            <a:ext cx="3904343" cy="707886"/>
          </a:xfrm>
          <a:prstGeom prst="rect">
            <a:avLst/>
          </a:prstGeom>
          <a:noFill/>
        </p:spPr>
        <p:txBody>
          <a:bodyPr wrap="square" rtlCol="0">
            <a:spAutoFit/>
            <a:scene3d>
              <a:camera prst="orthographicFront"/>
              <a:lightRig rig="threePt" dir="t"/>
            </a:scene3d>
            <a:sp3d contourW="12700"/>
          </a:bodyPr>
          <a:lstStyle/>
          <a:p>
            <a:r>
              <a:rPr lang="zh-CN" altLang="en-US" sz="4000" b="1" dirty="0">
                <a:solidFill>
                  <a:schemeClr val="accent3"/>
                </a:solidFill>
                <a:latin typeface="Century Gothic" panose="020B0502020202020204" pitchFamily="34" charset="0"/>
                <a:ea typeface="阿里巴巴普惠体 M" panose="00020600040101010101" pitchFamily="18" charset="-122"/>
              </a:rPr>
              <a:t>模型测试</a:t>
            </a:r>
          </a:p>
        </p:txBody>
      </p:sp>
      <p:sp>
        <p:nvSpPr>
          <p:cNvPr id="17" name="任意多边形 16"/>
          <p:cNvSpPr/>
          <p:nvPr/>
        </p:nvSpPr>
        <p:spPr>
          <a:xfrm rot="2700000">
            <a:off x="9435201" y="912906"/>
            <a:ext cx="1461465" cy="14687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8" name="任意多边形 17"/>
          <p:cNvSpPr/>
          <p:nvPr/>
        </p:nvSpPr>
        <p:spPr>
          <a:xfrm rot="2700000">
            <a:off x="10767277" y="5635597"/>
            <a:ext cx="602495" cy="605504"/>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4000">
        <p14:gallery dir="l"/>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6" grpId="0" animBg="1"/>
      <p:bldP spid="12" grpId="0" animBg="1"/>
      <p:bldP spid="13" grpId="0"/>
      <p:bldP spid="14" grpId="0"/>
      <p:bldP spid="17"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247BB2-67FF-D445-9ED4-E72395E2E4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375" y="549852"/>
            <a:ext cx="10001250" cy="5758295"/>
          </a:xfrm>
          <a:prstGeom prst="rect">
            <a:avLst/>
          </a:prstGeom>
        </p:spPr>
      </p:pic>
    </p:spTree>
    <p:extLst>
      <p:ext uri="{BB962C8B-B14F-4D97-AF65-F5344CB8AC3E}">
        <p14:creationId xmlns:p14="http://schemas.microsoft.com/office/powerpoint/2010/main" val="3723277570"/>
      </p:ext>
    </p:extLst>
  </p:cSld>
  <p:clrMapOvr>
    <a:masterClrMapping/>
  </p:clrMapOvr>
  <mc:AlternateContent xmlns:mc="http://schemas.openxmlformats.org/markup-compatibility/2006" xmlns:p14="http://schemas.microsoft.com/office/powerpoint/2010/main">
    <mc:Choice Requires="p14">
      <p:transition spd="slow" p14:dur="1600" advTm="4000">
        <p14:gallery dir="l"/>
      </p:transition>
    </mc:Choice>
    <mc:Fallback xmlns="">
      <p:transition spd="slow" advTm="4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28"/>
          <p:cNvSpPr/>
          <p:nvPr/>
        </p:nvSpPr>
        <p:spPr>
          <a:xfrm rot="2700000">
            <a:off x="9330371" y="916648"/>
            <a:ext cx="1420687" cy="1427783"/>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8" name="任意多边形 17"/>
          <p:cNvSpPr/>
          <p:nvPr/>
        </p:nvSpPr>
        <p:spPr>
          <a:xfrm rot="2700000">
            <a:off x="3117460" y="-89875"/>
            <a:ext cx="7004023" cy="7037748"/>
          </a:xfrm>
          <a:custGeom>
            <a:avLst/>
            <a:gdLst>
              <a:gd name="connsiteX0" fmla="*/ 0 w 7004023"/>
              <a:gd name="connsiteY0" fmla="*/ 2171546 h 7037748"/>
              <a:gd name="connsiteX1" fmla="*/ 1740201 w 7004023"/>
              <a:gd name="connsiteY1" fmla="*/ 431345 h 7037748"/>
              <a:gd name="connsiteX2" fmla="*/ 1740202 w 7004023"/>
              <a:gd name="connsiteY2" fmla="*/ 431345 h 7037748"/>
              <a:gd name="connsiteX3" fmla="*/ 2171547 w 7004023"/>
              <a:gd name="connsiteY3" fmla="*/ 0 h 7037748"/>
              <a:gd name="connsiteX4" fmla="*/ 6358431 w 7004023"/>
              <a:gd name="connsiteY4" fmla="*/ 0 h 7037748"/>
              <a:gd name="connsiteX5" fmla="*/ 7004023 w 7004023"/>
              <a:gd name="connsiteY5" fmla="*/ 645592 h 7037748"/>
              <a:gd name="connsiteX6" fmla="*/ 7004022 w 7004023"/>
              <a:gd name="connsiteY6" fmla="*/ 4866202 h 7037748"/>
              <a:gd name="connsiteX7" fmla="*/ 5263822 w 7004023"/>
              <a:gd name="connsiteY7" fmla="*/ 6606403 h 7037748"/>
              <a:gd name="connsiteX8" fmla="*/ 5263822 w 7004023"/>
              <a:gd name="connsiteY8" fmla="*/ 6606401 h 7037748"/>
              <a:gd name="connsiteX9" fmla="*/ 4832475 w 7004023"/>
              <a:gd name="connsiteY9" fmla="*/ 7037748 h 7037748"/>
              <a:gd name="connsiteX10" fmla="*/ 4832474 w 7004023"/>
              <a:gd name="connsiteY10" fmla="*/ 2171546 h 703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4023" h="7037748">
                <a:moveTo>
                  <a:pt x="0" y="2171546"/>
                </a:moveTo>
                <a:lnTo>
                  <a:pt x="1740201" y="431345"/>
                </a:lnTo>
                <a:lnTo>
                  <a:pt x="1740202" y="431345"/>
                </a:lnTo>
                <a:lnTo>
                  <a:pt x="2171547" y="0"/>
                </a:lnTo>
                <a:lnTo>
                  <a:pt x="6358431" y="0"/>
                </a:lnTo>
                <a:cubicBezTo>
                  <a:pt x="6714981" y="0"/>
                  <a:pt x="7004023" y="289042"/>
                  <a:pt x="7004023" y="645592"/>
                </a:cubicBezTo>
                <a:lnTo>
                  <a:pt x="7004022" y="4866202"/>
                </a:lnTo>
                <a:lnTo>
                  <a:pt x="5263822" y="6606403"/>
                </a:lnTo>
                <a:lnTo>
                  <a:pt x="5263822" y="6606401"/>
                </a:lnTo>
                <a:lnTo>
                  <a:pt x="4832475" y="7037748"/>
                </a:lnTo>
                <a:lnTo>
                  <a:pt x="4832474" y="2171546"/>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2" name="任意多边形 21"/>
          <p:cNvSpPr/>
          <p:nvPr/>
        </p:nvSpPr>
        <p:spPr>
          <a:xfrm rot="2700000">
            <a:off x="6098536" y="2488658"/>
            <a:ext cx="4353560" cy="4231886"/>
          </a:xfrm>
          <a:custGeom>
            <a:avLst/>
            <a:gdLst>
              <a:gd name="connsiteX0" fmla="*/ 0 w 4353560"/>
              <a:gd name="connsiteY0" fmla="*/ 1105934 h 4231886"/>
              <a:gd name="connsiteX1" fmla="*/ 1105935 w 4353560"/>
              <a:gd name="connsiteY1" fmla="*/ 0 h 4231886"/>
              <a:gd name="connsiteX2" fmla="*/ 3943273 w 4353560"/>
              <a:gd name="connsiteY2" fmla="*/ 0 h 4231886"/>
              <a:gd name="connsiteX3" fmla="*/ 4353560 w 4353560"/>
              <a:gd name="connsiteY3" fmla="*/ 410287 h 4231886"/>
              <a:gd name="connsiteX4" fmla="*/ 4353560 w 4353560"/>
              <a:gd name="connsiteY4" fmla="*/ 3125951 h 4231886"/>
              <a:gd name="connsiteX5" fmla="*/ 3247625 w 4353560"/>
              <a:gd name="connsiteY5" fmla="*/ 4231886 h 4231886"/>
              <a:gd name="connsiteX6" fmla="*/ 3247625 w 4353560"/>
              <a:gd name="connsiteY6" fmla="*/ 1105934 h 42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3560" h="4231886">
                <a:moveTo>
                  <a:pt x="0" y="1105934"/>
                </a:moveTo>
                <a:lnTo>
                  <a:pt x="1105935" y="0"/>
                </a:lnTo>
                <a:lnTo>
                  <a:pt x="3943273" y="0"/>
                </a:lnTo>
                <a:cubicBezTo>
                  <a:pt x="4169868" y="0"/>
                  <a:pt x="4353560" y="183692"/>
                  <a:pt x="4353560" y="410287"/>
                </a:cubicBezTo>
                <a:lnTo>
                  <a:pt x="4353560" y="3125951"/>
                </a:lnTo>
                <a:lnTo>
                  <a:pt x="3247625" y="4231886"/>
                </a:lnTo>
                <a:lnTo>
                  <a:pt x="3247625" y="11059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0" name="任意多边形 19"/>
          <p:cNvSpPr/>
          <p:nvPr/>
        </p:nvSpPr>
        <p:spPr>
          <a:xfrm rot="2700000">
            <a:off x="5271643" y="433691"/>
            <a:ext cx="4706557" cy="47300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4" name="文本框 23"/>
          <p:cNvSpPr txBox="1"/>
          <p:nvPr/>
        </p:nvSpPr>
        <p:spPr>
          <a:xfrm>
            <a:off x="871006" y="2804367"/>
            <a:ext cx="6299200" cy="923330"/>
          </a:xfrm>
          <a:prstGeom prst="rect">
            <a:avLst/>
          </a:prstGeom>
          <a:noFill/>
        </p:spPr>
        <p:txBody>
          <a:bodyPr wrap="square" rtlCol="0">
            <a:spAutoFit/>
            <a:scene3d>
              <a:camera prst="orthographicFront"/>
              <a:lightRig rig="threePt" dir="t"/>
            </a:scene3d>
            <a:sp3d contourW="12700"/>
          </a:bodyPr>
          <a:lstStyle/>
          <a:p>
            <a:r>
              <a:rPr lang="zh-CN" altLang="en-US" sz="5400" b="1" dirty="0">
                <a:solidFill>
                  <a:schemeClr val="tx1">
                    <a:lumMod val="75000"/>
                    <a:lumOff val="25000"/>
                  </a:schemeClr>
                </a:solidFill>
                <a:latin typeface="Century Gothic" panose="020B0502020202020204" pitchFamily="34" charset="0"/>
                <a:ea typeface="阿里巴巴普惠体 M" panose="00020600040101010101" pitchFamily="18" charset="-122"/>
              </a:rPr>
              <a:t>谢谢！！</a:t>
            </a:r>
          </a:p>
        </p:txBody>
      </p:sp>
      <p:sp>
        <p:nvSpPr>
          <p:cNvPr id="25" name="文本框 24"/>
          <p:cNvSpPr txBox="1"/>
          <p:nvPr/>
        </p:nvSpPr>
        <p:spPr>
          <a:xfrm>
            <a:off x="893866" y="3721282"/>
            <a:ext cx="6063194" cy="600164"/>
          </a:xfrm>
          <a:prstGeom prst="rect">
            <a:avLst/>
          </a:prstGeom>
          <a:noFill/>
        </p:spPr>
        <p:txBody>
          <a:bodyPr wrap="square" rtlCol="0">
            <a:spAutoFit/>
            <a:scene3d>
              <a:camera prst="orthographicFront"/>
              <a:lightRig rig="threePt" dir="t"/>
            </a:scene3d>
            <a:sp3d contourW="12700"/>
          </a:bodyPr>
          <a:lstStyle/>
          <a:p>
            <a:r>
              <a:rPr lang="zh-CN" altLang="en-US" sz="1100" dirty="0">
                <a:solidFill>
                  <a:schemeClr val="bg1">
                    <a:lumMod val="65000"/>
                  </a:schemeClr>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请在此输入文本内容请在此输入文本内容请在此输入文本内容请在此输入文本内容请在此输入文本内容</a:t>
            </a:r>
            <a:endParaRPr lang="en-US" altLang="zh-CN" sz="1100" dirty="0">
              <a:solidFill>
                <a:schemeClr val="bg1">
                  <a:lumMod val="65000"/>
                </a:schemeClr>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endParaRPr lang="en-US" altLang="zh-CN" sz="1100" dirty="0">
              <a:solidFill>
                <a:schemeClr val="bg1">
                  <a:lumMod val="65000"/>
                </a:schemeClr>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p:txBody>
      </p:sp>
      <p:sp>
        <p:nvSpPr>
          <p:cNvPr id="30" name="任意多边形 29"/>
          <p:cNvSpPr/>
          <p:nvPr/>
        </p:nvSpPr>
        <p:spPr>
          <a:xfrm rot="2700000">
            <a:off x="10732001" y="5932661"/>
            <a:ext cx="922260" cy="926867"/>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2">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32" name="任意多边形 31"/>
          <p:cNvSpPr/>
          <p:nvPr/>
        </p:nvSpPr>
        <p:spPr>
          <a:xfrm rot="2700000">
            <a:off x="1301417" y="5457574"/>
            <a:ext cx="707075" cy="710607"/>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33" name="任意多边形 32"/>
          <p:cNvSpPr/>
          <p:nvPr/>
        </p:nvSpPr>
        <p:spPr>
          <a:xfrm rot="2700000">
            <a:off x="4935484" y="465347"/>
            <a:ext cx="354223" cy="355992"/>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nvGrpSpPr>
          <p:cNvPr id="41" name="组合 40"/>
          <p:cNvGrpSpPr/>
          <p:nvPr/>
        </p:nvGrpSpPr>
        <p:grpSpPr>
          <a:xfrm>
            <a:off x="458272" y="546208"/>
            <a:ext cx="311151" cy="194270"/>
            <a:chOff x="207558" y="206734"/>
            <a:chExt cx="380545" cy="157163"/>
          </a:xfrm>
        </p:grpSpPr>
        <p:cxnSp>
          <p:nvCxnSpPr>
            <p:cNvPr id="35" name="直接连接符 34"/>
            <p:cNvCxnSpPr/>
            <p:nvPr/>
          </p:nvCxnSpPr>
          <p:spPr>
            <a:xfrm>
              <a:off x="207558" y="206734"/>
              <a:ext cx="380545" cy="0"/>
            </a:xfrm>
            <a:prstGeom prst="line">
              <a:avLst/>
            </a:prstGeom>
            <a:ln w="38100" cap="rnd">
              <a:solidFill>
                <a:srgbClr val="5D999F"/>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07558" y="285316"/>
              <a:ext cx="380545" cy="0"/>
            </a:xfrm>
            <a:prstGeom prst="line">
              <a:avLst/>
            </a:prstGeom>
            <a:ln w="38100" cap="rnd">
              <a:solidFill>
                <a:srgbClr val="5D999F"/>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07558" y="363897"/>
              <a:ext cx="380545" cy="0"/>
            </a:xfrm>
            <a:prstGeom prst="line">
              <a:avLst/>
            </a:prstGeom>
            <a:ln w="38100" cap="rnd">
              <a:solidFill>
                <a:srgbClr val="5D999F"/>
              </a:solidFill>
              <a:round/>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600" advTm="4000">
        <p14:gallery dir="l"/>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5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0-#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0-#ppt_w/2"/>
                                          </p:val>
                                        </p:tav>
                                        <p:tav tm="100000">
                                          <p:val>
                                            <p:strVal val="#ppt_x"/>
                                          </p:val>
                                        </p:tav>
                                      </p:tavLst>
                                    </p:anim>
                                    <p:anim calcmode="lin" valueType="num">
                                      <p:cBhvr additive="base">
                                        <p:cTn id="20" dur="500" fill="hold"/>
                                        <p:tgtEl>
                                          <p:spTgt spid="3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5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0-#ppt_w/2"/>
                                          </p:val>
                                        </p:tav>
                                        <p:tav tm="100000">
                                          <p:val>
                                            <p:strVal val="#ppt_x"/>
                                          </p:val>
                                        </p:tav>
                                      </p:tavLst>
                                    </p:anim>
                                    <p:anim calcmode="lin" valueType="num">
                                      <p:cBhvr additive="base">
                                        <p:cTn id="24" dur="500" fill="hold"/>
                                        <p:tgtEl>
                                          <p:spTgt spid="3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nodePh="1">
                                  <p:stCondLst>
                                    <p:cond delay="0"/>
                                  </p:stCondLst>
                                  <p:endCondLst>
                                    <p:cond evt="begin" delay="0">
                                      <p:tn val="25"/>
                                    </p:cond>
                                  </p:end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0-#ppt_w/2"/>
                                          </p:val>
                                        </p:tav>
                                        <p:tav tm="100000">
                                          <p:val>
                                            <p:strVal val="#ppt_x"/>
                                          </p:val>
                                        </p:tav>
                                      </p:tavLst>
                                    </p:anim>
                                    <p:anim calcmode="lin" valueType="num">
                                      <p:cBhvr additive="base">
                                        <p:cTn id="28" dur="500" fill="hold"/>
                                        <p:tgtEl>
                                          <p:spTgt spid="18"/>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75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53" presetClass="entr" presetSubtype="16" fill="hold" nodeType="after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p:cTn id="36" dur="500" fill="hold"/>
                                        <p:tgtEl>
                                          <p:spTgt spid="41"/>
                                        </p:tgtEl>
                                        <p:attrNameLst>
                                          <p:attrName>ppt_w</p:attrName>
                                        </p:attrNameLst>
                                      </p:cBhvr>
                                      <p:tavLst>
                                        <p:tav tm="0">
                                          <p:val>
                                            <p:fltVal val="0"/>
                                          </p:val>
                                        </p:tav>
                                        <p:tav tm="100000">
                                          <p:val>
                                            <p:strVal val="#ppt_w"/>
                                          </p:val>
                                        </p:tav>
                                      </p:tavLst>
                                    </p:anim>
                                    <p:anim calcmode="lin" valueType="num">
                                      <p:cBhvr>
                                        <p:cTn id="37" dur="500" fill="hold"/>
                                        <p:tgtEl>
                                          <p:spTgt spid="41"/>
                                        </p:tgtEl>
                                        <p:attrNameLst>
                                          <p:attrName>ppt_h</p:attrName>
                                        </p:attrNameLst>
                                      </p:cBhvr>
                                      <p:tavLst>
                                        <p:tav tm="0">
                                          <p:val>
                                            <p:fltVal val="0"/>
                                          </p:val>
                                        </p:tav>
                                        <p:tav tm="100000">
                                          <p:val>
                                            <p:strVal val="#ppt_h"/>
                                          </p:val>
                                        </p:tav>
                                      </p:tavLst>
                                    </p:anim>
                                    <p:animEffect transition="in" filter="fade">
                                      <p:cBhvr>
                                        <p:cTn id="38" dur="500"/>
                                        <p:tgtEl>
                                          <p:spTgt spid="41"/>
                                        </p:tgtEl>
                                      </p:cBhvr>
                                    </p:animEffect>
                                  </p:childTnLst>
                                </p:cTn>
                              </p:par>
                            </p:childTnLst>
                          </p:cTn>
                        </p:par>
                        <p:par>
                          <p:cTn id="39" fill="hold">
                            <p:stCondLst>
                              <p:cond delay="1000"/>
                            </p:stCondLst>
                            <p:childTnLst>
                              <p:par>
                                <p:cTn id="40" presetID="2" presetClass="entr" presetSubtype="8"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fill="hold"/>
                                        <p:tgtEl>
                                          <p:spTgt spid="24"/>
                                        </p:tgtEl>
                                        <p:attrNameLst>
                                          <p:attrName>ppt_x</p:attrName>
                                        </p:attrNameLst>
                                      </p:cBhvr>
                                      <p:tavLst>
                                        <p:tav tm="0">
                                          <p:val>
                                            <p:strVal val="0-#ppt_w/2"/>
                                          </p:val>
                                        </p:tav>
                                        <p:tav tm="100000">
                                          <p:val>
                                            <p:strVal val="#ppt_x"/>
                                          </p:val>
                                        </p:tav>
                                      </p:tavLst>
                                    </p:anim>
                                    <p:anim calcmode="lin" valueType="num">
                                      <p:cBhvr additive="base">
                                        <p:cTn id="43" dur="500" fill="hold"/>
                                        <p:tgtEl>
                                          <p:spTgt spid="24"/>
                                        </p:tgtEl>
                                        <p:attrNameLst>
                                          <p:attrName>ppt_y</p:attrName>
                                        </p:attrNameLst>
                                      </p:cBhvr>
                                      <p:tavLst>
                                        <p:tav tm="0">
                                          <p:val>
                                            <p:strVal val="#ppt_y"/>
                                          </p:val>
                                        </p:tav>
                                        <p:tav tm="100000">
                                          <p:val>
                                            <p:strVal val="#ppt_y"/>
                                          </p:val>
                                        </p:tav>
                                      </p:tavLst>
                                    </p:anim>
                                  </p:childTnLst>
                                </p:cTn>
                              </p:par>
                            </p:childTnLst>
                          </p:cTn>
                        </p:par>
                        <p:par>
                          <p:cTn id="44" fill="hold">
                            <p:stCondLst>
                              <p:cond delay="1500"/>
                            </p:stCondLst>
                            <p:childTnLst>
                              <p:par>
                                <p:cTn id="45" presetID="22" presetClass="entr" presetSubtype="8"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left)">
                                      <p:cBhvr>
                                        <p:cTn id="4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8" grpId="0"/>
      <p:bldP spid="22" grpId="0" animBg="1"/>
      <p:bldP spid="20" grpId="0" animBg="1"/>
      <p:bldP spid="24" grpId="0"/>
      <p:bldP spid="25" grpId="0"/>
      <p:bldP spid="30" grpId="0" animBg="1"/>
      <p:bldP spid="32" grpId="0" animBg="1"/>
      <p:bldP spid="3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任意多边形 74"/>
          <p:cNvSpPr/>
          <p:nvPr/>
        </p:nvSpPr>
        <p:spPr>
          <a:xfrm rot="2700000">
            <a:off x="1128820" y="4853582"/>
            <a:ext cx="1461465" cy="14687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41" name="任意多边形 40"/>
          <p:cNvSpPr/>
          <p:nvPr/>
        </p:nvSpPr>
        <p:spPr>
          <a:xfrm rot="2700000">
            <a:off x="10207380" y="5620147"/>
            <a:ext cx="1667713" cy="1023269"/>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42" name="任意多边形 41"/>
          <p:cNvSpPr/>
          <p:nvPr/>
        </p:nvSpPr>
        <p:spPr>
          <a:xfrm rot="2700000">
            <a:off x="9939442" y="5773048"/>
            <a:ext cx="1228628" cy="95654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38" name="任意多边形 37"/>
          <p:cNvSpPr/>
          <p:nvPr/>
        </p:nvSpPr>
        <p:spPr>
          <a:xfrm rot="2700000">
            <a:off x="-2123438" y="1891897"/>
            <a:ext cx="4407208" cy="4180467"/>
          </a:xfrm>
          <a:custGeom>
            <a:avLst/>
            <a:gdLst>
              <a:gd name="connsiteX0" fmla="*/ 0 w 4407208"/>
              <a:gd name="connsiteY0" fmla="*/ 2 h 4180467"/>
              <a:gd name="connsiteX1" fmla="*/ 3741330 w 4407208"/>
              <a:gd name="connsiteY1" fmla="*/ 0 h 4180467"/>
              <a:gd name="connsiteX2" fmla="*/ 4407208 w 4407208"/>
              <a:gd name="connsiteY2" fmla="*/ 665877 h 4180467"/>
              <a:gd name="connsiteX3" fmla="*/ 4407207 w 4407208"/>
              <a:gd name="connsiteY3" fmla="*/ 3953725 h 4180467"/>
              <a:gd name="connsiteX4" fmla="*/ 4180465 w 4407208"/>
              <a:gd name="connsiteY4" fmla="*/ 4180467 h 418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7208" h="4180467">
                <a:moveTo>
                  <a:pt x="0" y="2"/>
                </a:moveTo>
                <a:lnTo>
                  <a:pt x="3741330" y="0"/>
                </a:lnTo>
                <a:cubicBezTo>
                  <a:pt x="4109083" y="1"/>
                  <a:pt x="4407207" y="298124"/>
                  <a:pt x="4407208" y="665877"/>
                </a:cubicBezTo>
                <a:lnTo>
                  <a:pt x="4407207" y="3953725"/>
                </a:lnTo>
                <a:lnTo>
                  <a:pt x="4180465" y="4180467"/>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31" name="任意多边形 30"/>
          <p:cNvSpPr/>
          <p:nvPr/>
        </p:nvSpPr>
        <p:spPr>
          <a:xfrm rot="8100000">
            <a:off x="557094" y="-1876742"/>
            <a:ext cx="4285281" cy="3973762"/>
          </a:xfrm>
          <a:custGeom>
            <a:avLst/>
            <a:gdLst>
              <a:gd name="connsiteX0" fmla="*/ 3973761 w 4285281"/>
              <a:gd name="connsiteY0" fmla="*/ 3973762 h 3973762"/>
              <a:gd name="connsiteX1" fmla="*/ 0 w 4285281"/>
              <a:gd name="connsiteY1" fmla="*/ 1 h 3973762"/>
              <a:gd name="connsiteX2" fmla="*/ 3733660 w 4285281"/>
              <a:gd name="connsiteY2" fmla="*/ 0 h 3973762"/>
              <a:gd name="connsiteX3" fmla="*/ 4285281 w 4285281"/>
              <a:gd name="connsiteY3" fmla="*/ 551621 h 3973762"/>
              <a:gd name="connsiteX4" fmla="*/ 4285281 w 4285281"/>
              <a:gd name="connsiteY4" fmla="*/ 3662241 h 3973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5281" h="3973762">
                <a:moveTo>
                  <a:pt x="3973761" y="3973762"/>
                </a:moveTo>
                <a:lnTo>
                  <a:pt x="0" y="1"/>
                </a:lnTo>
                <a:lnTo>
                  <a:pt x="3733660" y="0"/>
                </a:lnTo>
                <a:cubicBezTo>
                  <a:pt x="4038311" y="1"/>
                  <a:pt x="4285281" y="246970"/>
                  <a:pt x="4285281" y="551621"/>
                </a:cubicBezTo>
                <a:lnTo>
                  <a:pt x="4285281" y="3662241"/>
                </a:ln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nvGrpSpPr>
          <p:cNvPr id="70" name="组合 69"/>
          <p:cNvGrpSpPr/>
          <p:nvPr/>
        </p:nvGrpSpPr>
        <p:grpSpPr>
          <a:xfrm>
            <a:off x="5263148" y="1688698"/>
            <a:ext cx="2215193" cy="639854"/>
            <a:chOff x="5651362" y="1604422"/>
            <a:chExt cx="2215193" cy="639854"/>
          </a:xfrm>
        </p:grpSpPr>
        <p:sp>
          <p:nvSpPr>
            <p:cNvPr id="65" name="任意多边形 64"/>
            <p:cNvSpPr/>
            <p:nvPr/>
          </p:nvSpPr>
          <p:spPr>
            <a:xfrm rot="2700000">
              <a:off x="5652638" y="1603146"/>
              <a:ext cx="639854" cy="642405"/>
            </a:xfrm>
            <a:custGeom>
              <a:avLst/>
              <a:gdLst>
                <a:gd name="connsiteX0" fmla="*/ 490015 w 639854"/>
                <a:gd name="connsiteY0" fmla="*/ 139923 h 642405"/>
                <a:gd name="connsiteX1" fmla="*/ 497027 w 639854"/>
                <a:gd name="connsiteY1" fmla="*/ 142827 h 642405"/>
                <a:gd name="connsiteX2" fmla="*/ 499931 w 639854"/>
                <a:gd name="connsiteY2" fmla="*/ 149839 h 642405"/>
                <a:gd name="connsiteX3" fmla="*/ 499931 w 639854"/>
                <a:gd name="connsiteY3" fmla="*/ 139923 h 642405"/>
                <a:gd name="connsiteX4" fmla="*/ 0 w 639854"/>
                <a:gd name="connsiteY4" fmla="*/ 269028 h 642405"/>
                <a:gd name="connsiteX5" fmla="*/ 126280 w 639854"/>
                <a:gd name="connsiteY5" fmla="*/ 142749 h 642405"/>
                <a:gd name="connsiteX6" fmla="*/ 126280 w 639854"/>
                <a:gd name="connsiteY6" fmla="*/ 142749 h 642405"/>
                <a:gd name="connsiteX7" fmla="*/ 129106 w 639854"/>
                <a:gd name="connsiteY7" fmla="*/ 139923 h 642405"/>
                <a:gd name="connsiteX8" fmla="*/ 129106 w 639854"/>
                <a:gd name="connsiteY8" fmla="*/ 139923 h 642405"/>
                <a:gd name="connsiteX9" fmla="*/ 255385 w 639854"/>
                <a:gd name="connsiteY9" fmla="*/ 13643 h 642405"/>
                <a:gd name="connsiteX10" fmla="*/ 255386 w 639854"/>
                <a:gd name="connsiteY10" fmla="*/ 13643 h 642405"/>
                <a:gd name="connsiteX11" fmla="*/ 269029 w 639854"/>
                <a:gd name="connsiteY11" fmla="*/ 0 h 642405"/>
                <a:gd name="connsiteX12" fmla="*/ 593006 w 639854"/>
                <a:gd name="connsiteY12" fmla="*/ 0 h 642405"/>
                <a:gd name="connsiteX13" fmla="*/ 639854 w 639854"/>
                <a:gd name="connsiteY13" fmla="*/ 46848 h 642405"/>
                <a:gd name="connsiteX14" fmla="*/ 639854 w 639854"/>
                <a:gd name="connsiteY14" fmla="*/ 373376 h 642405"/>
                <a:gd name="connsiteX15" fmla="*/ 513574 w 639854"/>
                <a:gd name="connsiteY15" fmla="*/ 499656 h 642405"/>
                <a:gd name="connsiteX16" fmla="*/ 513575 w 639854"/>
                <a:gd name="connsiteY16" fmla="*/ 499655 h 642405"/>
                <a:gd name="connsiteX17" fmla="*/ 510748 w 639854"/>
                <a:gd name="connsiteY17" fmla="*/ 502482 h 642405"/>
                <a:gd name="connsiteX18" fmla="*/ 510748 w 639854"/>
                <a:gd name="connsiteY18" fmla="*/ 502482 h 642405"/>
                <a:gd name="connsiteX19" fmla="*/ 384469 w 639854"/>
                <a:gd name="connsiteY19" fmla="*/ 628762 h 642405"/>
                <a:gd name="connsiteX20" fmla="*/ 384469 w 639854"/>
                <a:gd name="connsiteY20" fmla="*/ 628761 h 642405"/>
                <a:gd name="connsiteX21" fmla="*/ 370825 w 639854"/>
                <a:gd name="connsiteY21" fmla="*/ 642405 h 642405"/>
                <a:gd name="connsiteX22" fmla="*/ 370825 w 639854"/>
                <a:gd name="connsiteY22" fmla="*/ 269028 h 64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9854" h="642405">
                  <a:moveTo>
                    <a:pt x="490015" y="139923"/>
                  </a:moveTo>
                  <a:lnTo>
                    <a:pt x="497027" y="142827"/>
                  </a:lnTo>
                  <a:lnTo>
                    <a:pt x="499931" y="149839"/>
                  </a:lnTo>
                  <a:lnTo>
                    <a:pt x="499931" y="139923"/>
                  </a:lnTo>
                  <a:close/>
                  <a:moveTo>
                    <a:pt x="0" y="269028"/>
                  </a:moveTo>
                  <a:lnTo>
                    <a:pt x="126280" y="142749"/>
                  </a:lnTo>
                  <a:lnTo>
                    <a:pt x="126280" y="142749"/>
                  </a:lnTo>
                  <a:lnTo>
                    <a:pt x="129106" y="139923"/>
                  </a:lnTo>
                  <a:lnTo>
                    <a:pt x="129106" y="139923"/>
                  </a:lnTo>
                  <a:lnTo>
                    <a:pt x="255385" y="13643"/>
                  </a:lnTo>
                  <a:lnTo>
                    <a:pt x="255386" y="13643"/>
                  </a:lnTo>
                  <a:lnTo>
                    <a:pt x="269029" y="0"/>
                  </a:lnTo>
                  <a:lnTo>
                    <a:pt x="593006" y="0"/>
                  </a:lnTo>
                  <a:cubicBezTo>
                    <a:pt x="618879" y="0"/>
                    <a:pt x="639854" y="20975"/>
                    <a:pt x="639854" y="46848"/>
                  </a:cubicBezTo>
                  <a:lnTo>
                    <a:pt x="639854" y="373376"/>
                  </a:lnTo>
                  <a:lnTo>
                    <a:pt x="513574" y="499656"/>
                  </a:lnTo>
                  <a:lnTo>
                    <a:pt x="513575" y="499655"/>
                  </a:lnTo>
                  <a:lnTo>
                    <a:pt x="510748" y="502482"/>
                  </a:lnTo>
                  <a:lnTo>
                    <a:pt x="510748" y="502482"/>
                  </a:lnTo>
                  <a:lnTo>
                    <a:pt x="384469" y="628762"/>
                  </a:lnTo>
                  <a:lnTo>
                    <a:pt x="384469" y="628761"/>
                  </a:lnTo>
                  <a:lnTo>
                    <a:pt x="370825" y="642405"/>
                  </a:lnTo>
                  <a:lnTo>
                    <a:pt x="370825" y="269028"/>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44" name="文本框 43"/>
            <p:cNvSpPr txBox="1"/>
            <p:nvPr/>
          </p:nvSpPr>
          <p:spPr>
            <a:xfrm>
              <a:off x="6433149" y="1703015"/>
              <a:ext cx="1433406"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accent3"/>
                  </a:solidFill>
                  <a:latin typeface="Century Gothic" panose="020B0502020202020204" pitchFamily="34" charset="0"/>
                  <a:ea typeface="阿里巴巴普惠体 M" panose="00020600040101010101" pitchFamily="18" charset="-122"/>
                </a:rPr>
                <a:t>RNN</a:t>
              </a:r>
              <a:r>
                <a:rPr lang="zh-CN" altLang="en-US" sz="2400" b="1" dirty="0">
                  <a:solidFill>
                    <a:schemeClr val="accent3"/>
                  </a:solidFill>
                  <a:latin typeface="Century Gothic" panose="020B0502020202020204" pitchFamily="34" charset="0"/>
                  <a:ea typeface="阿里巴巴普惠体 M" panose="00020600040101010101" pitchFamily="18" charset="-122"/>
                </a:rPr>
                <a:t>概述</a:t>
              </a:r>
            </a:p>
          </p:txBody>
        </p:sp>
        <p:sp>
          <p:nvSpPr>
            <p:cNvPr id="47" name="文本框 46"/>
            <p:cNvSpPr txBox="1"/>
            <p:nvPr/>
          </p:nvSpPr>
          <p:spPr>
            <a:xfrm>
              <a:off x="5977209" y="1693626"/>
              <a:ext cx="357790" cy="461665"/>
            </a:xfrm>
            <a:prstGeom prst="rect">
              <a:avLst/>
            </a:prstGeom>
            <a:noFill/>
          </p:spPr>
          <p:txBody>
            <a:bodyPr wrap="none" rtlCol="0">
              <a:spAutoFit/>
              <a:scene3d>
                <a:camera prst="orthographicFront"/>
                <a:lightRig rig="threePt" dir="t"/>
              </a:scene3d>
              <a:sp3d contourW="12700"/>
            </a:bodyPr>
            <a:lstStyle/>
            <a:p>
              <a:pPr algn="ctr"/>
              <a:r>
                <a:rPr lang="en-US" altLang="zh-CN" sz="2400" b="1" i="1" dirty="0">
                  <a:solidFill>
                    <a:schemeClr val="bg1"/>
                  </a:solidFill>
                  <a:latin typeface="Century Gothic" panose="020B0502020202020204" pitchFamily="34" charset="0"/>
                  <a:ea typeface="阿里巴巴普惠体 M" panose="00020600040101010101" pitchFamily="18" charset="-122"/>
                </a:rPr>
                <a:t>1</a:t>
              </a:r>
              <a:endParaRPr lang="zh-CN" altLang="en-US" sz="2400" b="1" i="1" dirty="0">
                <a:solidFill>
                  <a:schemeClr val="bg1"/>
                </a:solidFill>
                <a:latin typeface="Century Gothic" panose="020B0502020202020204" pitchFamily="34" charset="0"/>
                <a:ea typeface="阿里巴巴普惠体 M" panose="00020600040101010101" pitchFamily="18" charset="-122"/>
              </a:endParaRPr>
            </a:p>
          </p:txBody>
        </p:sp>
      </p:grpSp>
      <p:grpSp>
        <p:nvGrpSpPr>
          <p:cNvPr id="72" name="组合 71"/>
          <p:cNvGrpSpPr/>
          <p:nvPr/>
        </p:nvGrpSpPr>
        <p:grpSpPr>
          <a:xfrm>
            <a:off x="5263149" y="2711242"/>
            <a:ext cx="2284120" cy="639854"/>
            <a:chOff x="5651363" y="2580744"/>
            <a:chExt cx="2284120" cy="639854"/>
          </a:xfrm>
        </p:grpSpPr>
        <p:sp>
          <p:nvSpPr>
            <p:cNvPr id="66" name="任意多边形 65"/>
            <p:cNvSpPr/>
            <p:nvPr/>
          </p:nvSpPr>
          <p:spPr>
            <a:xfrm rot="2700000">
              <a:off x="5652639" y="2579468"/>
              <a:ext cx="639854" cy="642405"/>
            </a:xfrm>
            <a:custGeom>
              <a:avLst/>
              <a:gdLst>
                <a:gd name="connsiteX0" fmla="*/ 490015 w 639854"/>
                <a:gd name="connsiteY0" fmla="*/ 139923 h 642405"/>
                <a:gd name="connsiteX1" fmla="*/ 497027 w 639854"/>
                <a:gd name="connsiteY1" fmla="*/ 142827 h 642405"/>
                <a:gd name="connsiteX2" fmla="*/ 499931 w 639854"/>
                <a:gd name="connsiteY2" fmla="*/ 149839 h 642405"/>
                <a:gd name="connsiteX3" fmla="*/ 499931 w 639854"/>
                <a:gd name="connsiteY3" fmla="*/ 139923 h 642405"/>
                <a:gd name="connsiteX4" fmla="*/ 0 w 639854"/>
                <a:gd name="connsiteY4" fmla="*/ 269028 h 642405"/>
                <a:gd name="connsiteX5" fmla="*/ 126280 w 639854"/>
                <a:gd name="connsiteY5" fmla="*/ 142749 h 642405"/>
                <a:gd name="connsiteX6" fmla="*/ 126280 w 639854"/>
                <a:gd name="connsiteY6" fmla="*/ 142749 h 642405"/>
                <a:gd name="connsiteX7" fmla="*/ 129106 w 639854"/>
                <a:gd name="connsiteY7" fmla="*/ 139923 h 642405"/>
                <a:gd name="connsiteX8" fmla="*/ 129106 w 639854"/>
                <a:gd name="connsiteY8" fmla="*/ 139923 h 642405"/>
                <a:gd name="connsiteX9" fmla="*/ 255385 w 639854"/>
                <a:gd name="connsiteY9" fmla="*/ 13643 h 642405"/>
                <a:gd name="connsiteX10" fmla="*/ 255386 w 639854"/>
                <a:gd name="connsiteY10" fmla="*/ 13643 h 642405"/>
                <a:gd name="connsiteX11" fmla="*/ 269029 w 639854"/>
                <a:gd name="connsiteY11" fmla="*/ 0 h 642405"/>
                <a:gd name="connsiteX12" fmla="*/ 593006 w 639854"/>
                <a:gd name="connsiteY12" fmla="*/ 0 h 642405"/>
                <a:gd name="connsiteX13" fmla="*/ 639854 w 639854"/>
                <a:gd name="connsiteY13" fmla="*/ 46848 h 642405"/>
                <a:gd name="connsiteX14" fmla="*/ 639854 w 639854"/>
                <a:gd name="connsiteY14" fmla="*/ 373376 h 642405"/>
                <a:gd name="connsiteX15" fmla="*/ 513574 w 639854"/>
                <a:gd name="connsiteY15" fmla="*/ 499656 h 642405"/>
                <a:gd name="connsiteX16" fmla="*/ 513575 w 639854"/>
                <a:gd name="connsiteY16" fmla="*/ 499655 h 642405"/>
                <a:gd name="connsiteX17" fmla="*/ 510748 w 639854"/>
                <a:gd name="connsiteY17" fmla="*/ 502482 h 642405"/>
                <a:gd name="connsiteX18" fmla="*/ 510748 w 639854"/>
                <a:gd name="connsiteY18" fmla="*/ 502482 h 642405"/>
                <a:gd name="connsiteX19" fmla="*/ 384469 w 639854"/>
                <a:gd name="connsiteY19" fmla="*/ 628762 h 642405"/>
                <a:gd name="connsiteX20" fmla="*/ 384469 w 639854"/>
                <a:gd name="connsiteY20" fmla="*/ 628761 h 642405"/>
                <a:gd name="connsiteX21" fmla="*/ 370825 w 639854"/>
                <a:gd name="connsiteY21" fmla="*/ 642405 h 642405"/>
                <a:gd name="connsiteX22" fmla="*/ 370825 w 639854"/>
                <a:gd name="connsiteY22" fmla="*/ 269028 h 64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9854" h="642405">
                  <a:moveTo>
                    <a:pt x="490015" y="139923"/>
                  </a:moveTo>
                  <a:lnTo>
                    <a:pt x="497027" y="142827"/>
                  </a:lnTo>
                  <a:lnTo>
                    <a:pt x="499931" y="149839"/>
                  </a:lnTo>
                  <a:lnTo>
                    <a:pt x="499931" y="139923"/>
                  </a:lnTo>
                  <a:close/>
                  <a:moveTo>
                    <a:pt x="0" y="269028"/>
                  </a:moveTo>
                  <a:lnTo>
                    <a:pt x="126280" y="142749"/>
                  </a:lnTo>
                  <a:lnTo>
                    <a:pt x="126280" y="142749"/>
                  </a:lnTo>
                  <a:lnTo>
                    <a:pt x="129106" y="139923"/>
                  </a:lnTo>
                  <a:lnTo>
                    <a:pt x="129106" y="139923"/>
                  </a:lnTo>
                  <a:lnTo>
                    <a:pt x="255385" y="13643"/>
                  </a:lnTo>
                  <a:lnTo>
                    <a:pt x="255386" y="13643"/>
                  </a:lnTo>
                  <a:lnTo>
                    <a:pt x="269029" y="0"/>
                  </a:lnTo>
                  <a:lnTo>
                    <a:pt x="593006" y="0"/>
                  </a:lnTo>
                  <a:cubicBezTo>
                    <a:pt x="618879" y="0"/>
                    <a:pt x="639854" y="20975"/>
                    <a:pt x="639854" y="46848"/>
                  </a:cubicBezTo>
                  <a:lnTo>
                    <a:pt x="639854" y="373376"/>
                  </a:lnTo>
                  <a:lnTo>
                    <a:pt x="513574" y="499656"/>
                  </a:lnTo>
                  <a:lnTo>
                    <a:pt x="513575" y="499655"/>
                  </a:lnTo>
                  <a:lnTo>
                    <a:pt x="510748" y="502482"/>
                  </a:lnTo>
                  <a:lnTo>
                    <a:pt x="510748" y="502482"/>
                  </a:lnTo>
                  <a:lnTo>
                    <a:pt x="384469" y="628762"/>
                  </a:lnTo>
                  <a:lnTo>
                    <a:pt x="384469" y="628761"/>
                  </a:lnTo>
                  <a:lnTo>
                    <a:pt x="370825" y="642405"/>
                  </a:lnTo>
                  <a:lnTo>
                    <a:pt x="370825" y="269028"/>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nvGrpSpPr>
            <p:cNvPr id="71" name="组合 70"/>
            <p:cNvGrpSpPr/>
            <p:nvPr/>
          </p:nvGrpSpPr>
          <p:grpSpPr>
            <a:xfrm>
              <a:off x="5977209" y="2669947"/>
              <a:ext cx="1958274" cy="471054"/>
              <a:chOff x="5977209" y="2669947"/>
              <a:chExt cx="1958274" cy="471054"/>
            </a:xfrm>
          </p:grpSpPr>
          <p:sp>
            <p:nvSpPr>
              <p:cNvPr id="49" name="文本框 48"/>
              <p:cNvSpPr txBox="1"/>
              <p:nvPr/>
            </p:nvSpPr>
            <p:spPr>
              <a:xfrm>
                <a:off x="6433149" y="2679336"/>
                <a:ext cx="1502334"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accent3"/>
                    </a:solidFill>
                    <a:latin typeface="Century Gothic" panose="020B0502020202020204" pitchFamily="34" charset="0"/>
                    <a:ea typeface="阿里巴巴普惠体 M" panose="00020600040101010101" pitchFamily="18" charset="-122"/>
                  </a:rPr>
                  <a:t>LTSM</a:t>
                </a:r>
                <a:r>
                  <a:rPr lang="zh-CN" altLang="en-US" sz="2400" b="1" dirty="0">
                    <a:solidFill>
                      <a:schemeClr val="accent3"/>
                    </a:solidFill>
                    <a:latin typeface="Century Gothic" panose="020B0502020202020204" pitchFamily="34" charset="0"/>
                    <a:ea typeface="阿里巴巴普惠体 M" panose="00020600040101010101" pitchFamily="18" charset="-122"/>
                  </a:rPr>
                  <a:t>模型</a:t>
                </a:r>
              </a:p>
            </p:txBody>
          </p:sp>
          <p:sp>
            <p:nvSpPr>
              <p:cNvPr id="52" name="文本框 51"/>
              <p:cNvSpPr txBox="1"/>
              <p:nvPr/>
            </p:nvSpPr>
            <p:spPr>
              <a:xfrm>
                <a:off x="5977209" y="2669947"/>
                <a:ext cx="357790" cy="461665"/>
              </a:xfrm>
              <a:prstGeom prst="rect">
                <a:avLst/>
              </a:prstGeom>
              <a:noFill/>
            </p:spPr>
            <p:txBody>
              <a:bodyPr wrap="none" rtlCol="0">
                <a:spAutoFit/>
                <a:scene3d>
                  <a:camera prst="orthographicFront"/>
                  <a:lightRig rig="threePt" dir="t"/>
                </a:scene3d>
                <a:sp3d contourW="12700"/>
              </a:bodyPr>
              <a:lstStyle/>
              <a:p>
                <a:pPr algn="ctr"/>
                <a:r>
                  <a:rPr lang="en-US" altLang="zh-CN" sz="2400" b="1" i="1" dirty="0">
                    <a:solidFill>
                      <a:schemeClr val="bg1"/>
                    </a:solidFill>
                    <a:latin typeface="Century Gothic" panose="020B0502020202020204" pitchFamily="34" charset="0"/>
                    <a:ea typeface="阿里巴巴普惠体 M" panose="00020600040101010101" pitchFamily="18" charset="-122"/>
                  </a:rPr>
                  <a:t>2</a:t>
                </a:r>
                <a:endParaRPr lang="zh-CN" altLang="en-US" sz="2400" b="1" i="1" dirty="0">
                  <a:solidFill>
                    <a:schemeClr val="bg1"/>
                  </a:solidFill>
                  <a:latin typeface="Century Gothic" panose="020B0502020202020204" pitchFamily="34" charset="0"/>
                  <a:ea typeface="阿里巴巴普惠体 M" panose="00020600040101010101" pitchFamily="18" charset="-122"/>
                </a:endParaRPr>
              </a:p>
            </p:txBody>
          </p:sp>
        </p:grpSp>
      </p:grpSp>
      <p:grpSp>
        <p:nvGrpSpPr>
          <p:cNvPr id="73" name="组合 72"/>
          <p:cNvGrpSpPr/>
          <p:nvPr/>
        </p:nvGrpSpPr>
        <p:grpSpPr>
          <a:xfrm>
            <a:off x="5263149" y="3733785"/>
            <a:ext cx="2197558" cy="639854"/>
            <a:chOff x="5651363" y="3557063"/>
            <a:chExt cx="2197558" cy="639854"/>
          </a:xfrm>
        </p:grpSpPr>
        <p:sp>
          <p:nvSpPr>
            <p:cNvPr id="67" name="任意多边形 66"/>
            <p:cNvSpPr/>
            <p:nvPr/>
          </p:nvSpPr>
          <p:spPr>
            <a:xfrm rot="2700000">
              <a:off x="5652639" y="3555787"/>
              <a:ext cx="639854" cy="642405"/>
            </a:xfrm>
            <a:custGeom>
              <a:avLst/>
              <a:gdLst>
                <a:gd name="connsiteX0" fmla="*/ 490015 w 639854"/>
                <a:gd name="connsiteY0" fmla="*/ 139923 h 642405"/>
                <a:gd name="connsiteX1" fmla="*/ 497027 w 639854"/>
                <a:gd name="connsiteY1" fmla="*/ 142827 h 642405"/>
                <a:gd name="connsiteX2" fmla="*/ 499931 w 639854"/>
                <a:gd name="connsiteY2" fmla="*/ 149839 h 642405"/>
                <a:gd name="connsiteX3" fmla="*/ 499931 w 639854"/>
                <a:gd name="connsiteY3" fmla="*/ 139923 h 642405"/>
                <a:gd name="connsiteX4" fmla="*/ 0 w 639854"/>
                <a:gd name="connsiteY4" fmla="*/ 269028 h 642405"/>
                <a:gd name="connsiteX5" fmla="*/ 126280 w 639854"/>
                <a:gd name="connsiteY5" fmla="*/ 142749 h 642405"/>
                <a:gd name="connsiteX6" fmla="*/ 126280 w 639854"/>
                <a:gd name="connsiteY6" fmla="*/ 142749 h 642405"/>
                <a:gd name="connsiteX7" fmla="*/ 129106 w 639854"/>
                <a:gd name="connsiteY7" fmla="*/ 139923 h 642405"/>
                <a:gd name="connsiteX8" fmla="*/ 129106 w 639854"/>
                <a:gd name="connsiteY8" fmla="*/ 139923 h 642405"/>
                <a:gd name="connsiteX9" fmla="*/ 255385 w 639854"/>
                <a:gd name="connsiteY9" fmla="*/ 13643 h 642405"/>
                <a:gd name="connsiteX10" fmla="*/ 255386 w 639854"/>
                <a:gd name="connsiteY10" fmla="*/ 13643 h 642405"/>
                <a:gd name="connsiteX11" fmla="*/ 269029 w 639854"/>
                <a:gd name="connsiteY11" fmla="*/ 0 h 642405"/>
                <a:gd name="connsiteX12" fmla="*/ 593006 w 639854"/>
                <a:gd name="connsiteY12" fmla="*/ 0 h 642405"/>
                <a:gd name="connsiteX13" fmla="*/ 639854 w 639854"/>
                <a:gd name="connsiteY13" fmla="*/ 46848 h 642405"/>
                <a:gd name="connsiteX14" fmla="*/ 639854 w 639854"/>
                <a:gd name="connsiteY14" fmla="*/ 373376 h 642405"/>
                <a:gd name="connsiteX15" fmla="*/ 513574 w 639854"/>
                <a:gd name="connsiteY15" fmla="*/ 499656 h 642405"/>
                <a:gd name="connsiteX16" fmla="*/ 513575 w 639854"/>
                <a:gd name="connsiteY16" fmla="*/ 499655 h 642405"/>
                <a:gd name="connsiteX17" fmla="*/ 510748 w 639854"/>
                <a:gd name="connsiteY17" fmla="*/ 502482 h 642405"/>
                <a:gd name="connsiteX18" fmla="*/ 510748 w 639854"/>
                <a:gd name="connsiteY18" fmla="*/ 502482 h 642405"/>
                <a:gd name="connsiteX19" fmla="*/ 384469 w 639854"/>
                <a:gd name="connsiteY19" fmla="*/ 628762 h 642405"/>
                <a:gd name="connsiteX20" fmla="*/ 384469 w 639854"/>
                <a:gd name="connsiteY20" fmla="*/ 628761 h 642405"/>
                <a:gd name="connsiteX21" fmla="*/ 370825 w 639854"/>
                <a:gd name="connsiteY21" fmla="*/ 642405 h 642405"/>
                <a:gd name="connsiteX22" fmla="*/ 370825 w 639854"/>
                <a:gd name="connsiteY22" fmla="*/ 269028 h 64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9854" h="642405">
                  <a:moveTo>
                    <a:pt x="490015" y="139923"/>
                  </a:moveTo>
                  <a:lnTo>
                    <a:pt x="497027" y="142827"/>
                  </a:lnTo>
                  <a:lnTo>
                    <a:pt x="499931" y="149839"/>
                  </a:lnTo>
                  <a:lnTo>
                    <a:pt x="499931" y="139923"/>
                  </a:lnTo>
                  <a:close/>
                  <a:moveTo>
                    <a:pt x="0" y="269028"/>
                  </a:moveTo>
                  <a:lnTo>
                    <a:pt x="126280" y="142749"/>
                  </a:lnTo>
                  <a:lnTo>
                    <a:pt x="126280" y="142749"/>
                  </a:lnTo>
                  <a:lnTo>
                    <a:pt x="129106" y="139923"/>
                  </a:lnTo>
                  <a:lnTo>
                    <a:pt x="129106" y="139923"/>
                  </a:lnTo>
                  <a:lnTo>
                    <a:pt x="255385" y="13643"/>
                  </a:lnTo>
                  <a:lnTo>
                    <a:pt x="255386" y="13643"/>
                  </a:lnTo>
                  <a:lnTo>
                    <a:pt x="269029" y="0"/>
                  </a:lnTo>
                  <a:lnTo>
                    <a:pt x="593006" y="0"/>
                  </a:lnTo>
                  <a:cubicBezTo>
                    <a:pt x="618879" y="0"/>
                    <a:pt x="639854" y="20975"/>
                    <a:pt x="639854" y="46848"/>
                  </a:cubicBezTo>
                  <a:lnTo>
                    <a:pt x="639854" y="373376"/>
                  </a:lnTo>
                  <a:lnTo>
                    <a:pt x="513574" y="499656"/>
                  </a:lnTo>
                  <a:lnTo>
                    <a:pt x="513575" y="499655"/>
                  </a:lnTo>
                  <a:lnTo>
                    <a:pt x="510748" y="502482"/>
                  </a:lnTo>
                  <a:lnTo>
                    <a:pt x="510748" y="502482"/>
                  </a:lnTo>
                  <a:lnTo>
                    <a:pt x="384469" y="628762"/>
                  </a:lnTo>
                  <a:lnTo>
                    <a:pt x="384469" y="628761"/>
                  </a:lnTo>
                  <a:lnTo>
                    <a:pt x="370825" y="642405"/>
                  </a:lnTo>
                  <a:lnTo>
                    <a:pt x="370825" y="269028"/>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54" name="文本框 53"/>
            <p:cNvSpPr txBox="1"/>
            <p:nvPr/>
          </p:nvSpPr>
          <p:spPr>
            <a:xfrm>
              <a:off x="6433149" y="3655657"/>
              <a:ext cx="1415772" cy="46166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accent3"/>
                  </a:solidFill>
                  <a:latin typeface="Century Gothic" panose="020B0502020202020204" pitchFamily="34" charset="0"/>
                  <a:ea typeface="阿里巴巴普惠体 M" panose="00020600040101010101" pitchFamily="18" charset="-122"/>
                </a:rPr>
                <a:t>模型训练</a:t>
              </a:r>
            </a:p>
          </p:txBody>
        </p:sp>
        <p:sp>
          <p:nvSpPr>
            <p:cNvPr id="57" name="文本框 56"/>
            <p:cNvSpPr txBox="1"/>
            <p:nvPr/>
          </p:nvSpPr>
          <p:spPr>
            <a:xfrm>
              <a:off x="5977209" y="3646268"/>
              <a:ext cx="357790" cy="461665"/>
            </a:xfrm>
            <a:prstGeom prst="rect">
              <a:avLst/>
            </a:prstGeom>
            <a:noFill/>
          </p:spPr>
          <p:txBody>
            <a:bodyPr wrap="none" rtlCol="0">
              <a:spAutoFit/>
              <a:scene3d>
                <a:camera prst="orthographicFront"/>
                <a:lightRig rig="threePt" dir="t"/>
              </a:scene3d>
              <a:sp3d contourW="12700"/>
            </a:bodyPr>
            <a:lstStyle/>
            <a:p>
              <a:pPr algn="ctr"/>
              <a:r>
                <a:rPr lang="en-US" altLang="zh-CN" sz="2400" b="1" i="1" dirty="0">
                  <a:solidFill>
                    <a:schemeClr val="bg1"/>
                  </a:solidFill>
                  <a:latin typeface="Century Gothic" panose="020B0502020202020204" pitchFamily="34" charset="0"/>
                  <a:ea typeface="阿里巴巴普惠体 M" panose="00020600040101010101" pitchFamily="18" charset="-122"/>
                </a:rPr>
                <a:t>3</a:t>
              </a:r>
              <a:endParaRPr lang="zh-CN" altLang="en-US" sz="2400" b="1" i="1" dirty="0">
                <a:solidFill>
                  <a:schemeClr val="bg1"/>
                </a:solidFill>
                <a:latin typeface="Century Gothic" panose="020B0502020202020204" pitchFamily="34" charset="0"/>
                <a:ea typeface="阿里巴巴普惠体 M" panose="00020600040101010101" pitchFamily="18" charset="-122"/>
              </a:endParaRPr>
            </a:p>
          </p:txBody>
        </p:sp>
      </p:grpSp>
      <p:grpSp>
        <p:nvGrpSpPr>
          <p:cNvPr id="74" name="组合 73"/>
          <p:cNvGrpSpPr/>
          <p:nvPr/>
        </p:nvGrpSpPr>
        <p:grpSpPr>
          <a:xfrm>
            <a:off x="5263149" y="4756329"/>
            <a:ext cx="2197558" cy="639854"/>
            <a:chOff x="5651363" y="4539374"/>
            <a:chExt cx="2197558" cy="639854"/>
          </a:xfrm>
        </p:grpSpPr>
        <p:sp>
          <p:nvSpPr>
            <p:cNvPr id="68" name="任意多边形 67"/>
            <p:cNvSpPr/>
            <p:nvPr/>
          </p:nvSpPr>
          <p:spPr>
            <a:xfrm rot="2700000">
              <a:off x="5652639" y="4538098"/>
              <a:ext cx="639854" cy="642405"/>
            </a:xfrm>
            <a:custGeom>
              <a:avLst/>
              <a:gdLst>
                <a:gd name="connsiteX0" fmla="*/ 490015 w 639854"/>
                <a:gd name="connsiteY0" fmla="*/ 139923 h 642405"/>
                <a:gd name="connsiteX1" fmla="*/ 497027 w 639854"/>
                <a:gd name="connsiteY1" fmla="*/ 142827 h 642405"/>
                <a:gd name="connsiteX2" fmla="*/ 499931 w 639854"/>
                <a:gd name="connsiteY2" fmla="*/ 149839 h 642405"/>
                <a:gd name="connsiteX3" fmla="*/ 499931 w 639854"/>
                <a:gd name="connsiteY3" fmla="*/ 139923 h 642405"/>
                <a:gd name="connsiteX4" fmla="*/ 0 w 639854"/>
                <a:gd name="connsiteY4" fmla="*/ 269028 h 642405"/>
                <a:gd name="connsiteX5" fmla="*/ 126280 w 639854"/>
                <a:gd name="connsiteY5" fmla="*/ 142749 h 642405"/>
                <a:gd name="connsiteX6" fmla="*/ 126280 w 639854"/>
                <a:gd name="connsiteY6" fmla="*/ 142749 h 642405"/>
                <a:gd name="connsiteX7" fmla="*/ 129106 w 639854"/>
                <a:gd name="connsiteY7" fmla="*/ 139923 h 642405"/>
                <a:gd name="connsiteX8" fmla="*/ 129106 w 639854"/>
                <a:gd name="connsiteY8" fmla="*/ 139923 h 642405"/>
                <a:gd name="connsiteX9" fmla="*/ 255385 w 639854"/>
                <a:gd name="connsiteY9" fmla="*/ 13643 h 642405"/>
                <a:gd name="connsiteX10" fmla="*/ 255386 w 639854"/>
                <a:gd name="connsiteY10" fmla="*/ 13643 h 642405"/>
                <a:gd name="connsiteX11" fmla="*/ 269029 w 639854"/>
                <a:gd name="connsiteY11" fmla="*/ 0 h 642405"/>
                <a:gd name="connsiteX12" fmla="*/ 593006 w 639854"/>
                <a:gd name="connsiteY12" fmla="*/ 0 h 642405"/>
                <a:gd name="connsiteX13" fmla="*/ 639854 w 639854"/>
                <a:gd name="connsiteY13" fmla="*/ 46848 h 642405"/>
                <a:gd name="connsiteX14" fmla="*/ 639854 w 639854"/>
                <a:gd name="connsiteY14" fmla="*/ 373376 h 642405"/>
                <a:gd name="connsiteX15" fmla="*/ 513574 w 639854"/>
                <a:gd name="connsiteY15" fmla="*/ 499656 h 642405"/>
                <a:gd name="connsiteX16" fmla="*/ 513575 w 639854"/>
                <a:gd name="connsiteY16" fmla="*/ 499655 h 642405"/>
                <a:gd name="connsiteX17" fmla="*/ 510748 w 639854"/>
                <a:gd name="connsiteY17" fmla="*/ 502482 h 642405"/>
                <a:gd name="connsiteX18" fmla="*/ 510748 w 639854"/>
                <a:gd name="connsiteY18" fmla="*/ 502482 h 642405"/>
                <a:gd name="connsiteX19" fmla="*/ 384469 w 639854"/>
                <a:gd name="connsiteY19" fmla="*/ 628762 h 642405"/>
                <a:gd name="connsiteX20" fmla="*/ 384469 w 639854"/>
                <a:gd name="connsiteY20" fmla="*/ 628761 h 642405"/>
                <a:gd name="connsiteX21" fmla="*/ 370825 w 639854"/>
                <a:gd name="connsiteY21" fmla="*/ 642405 h 642405"/>
                <a:gd name="connsiteX22" fmla="*/ 370825 w 639854"/>
                <a:gd name="connsiteY22" fmla="*/ 269028 h 64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9854" h="642405">
                  <a:moveTo>
                    <a:pt x="490015" y="139923"/>
                  </a:moveTo>
                  <a:lnTo>
                    <a:pt x="497027" y="142827"/>
                  </a:lnTo>
                  <a:lnTo>
                    <a:pt x="499931" y="149839"/>
                  </a:lnTo>
                  <a:lnTo>
                    <a:pt x="499931" y="139923"/>
                  </a:lnTo>
                  <a:close/>
                  <a:moveTo>
                    <a:pt x="0" y="269028"/>
                  </a:moveTo>
                  <a:lnTo>
                    <a:pt x="126280" y="142749"/>
                  </a:lnTo>
                  <a:lnTo>
                    <a:pt x="126280" y="142749"/>
                  </a:lnTo>
                  <a:lnTo>
                    <a:pt x="129106" y="139923"/>
                  </a:lnTo>
                  <a:lnTo>
                    <a:pt x="129106" y="139923"/>
                  </a:lnTo>
                  <a:lnTo>
                    <a:pt x="255385" y="13643"/>
                  </a:lnTo>
                  <a:lnTo>
                    <a:pt x="255386" y="13643"/>
                  </a:lnTo>
                  <a:lnTo>
                    <a:pt x="269029" y="0"/>
                  </a:lnTo>
                  <a:lnTo>
                    <a:pt x="593006" y="0"/>
                  </a:lnTo>
                  <a:cubicBezTo>
                    <a:pt x="618879" y="0"/>
                    <a:pt x="639854" y="20975"/>
                    <a:pt x="639854" y="46848"/>
                  </a:cubicBezTo>
                  <a:lnTo>
                    <a:pt x="639854" y="373376"/>
                  </a:lnTo>
                  <a:lnTo>
                    <a:pt x="513574" y="499656"/>
                  </a:lnTo>
                  <a:lnTo>
                    <a:pt x="513575" y="499655"/>
                  </a:lnTo>
                  <a:lnTo>
                    <a:pt x="510748" y="502482"/>
                  </a:lnTo>
                  <a:lnTo>
                    <a:pt x="510748" y="502482"/>
                  </a:lnTo>
                  <a:lnTo>
                    <a:pt x="384469" y="628762"/>
                  </a:lnTo>
                  <a:lnTo>
                    <a:pt x="384469" y="628761"/>
                  </a:lnTo>
                  <a:lnTo>
                    <a:pt x="370825" y="642405"/>
                  </a:lnTo>
                  <a:lnTo>
                    <a:pt x="370825" y="269028"/>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59" name="文本框 58"/>
            <p:cNvSpPr txBox="1"/>
            <p:nvPr/>
          </p:nvSpPr>
          <p:spPr>
            <a:xfrm>
              <a:off x="6433149" y="4631979"/>
              <a:ext cx="1415772" cy="46166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accent3"/>
                  </a:solidFill>
                  <a:latin typeface="Century Gothic" panose="020B0502020202020204" pitchFamily="34" charset="0"/>
                  <a:ea typeface="阿里巴巴普惠体 M" panose="00020600040101010101" pitchFamily="18" charset="-122"/>
                </a:rPr>
                <a:t>模型检验</a:t>
              </a:r>
            </a:p>
          </p:txBody>
        </p:sp>
        <p:sp>
          <p:nvSpPr>
            <p:cNvPr id="62" name="文本框 61"/>
            <p:cNvSpPr txBox="1"/>
            <p:nvPr/>
          </p:nvSpPr>
          <p:spPr>
            <a:xfrm>
              <a:off x="5977209" y="4622590"/>
              <a:ext cx="357790" cy="461665"/>
            </a:xfrm>
            <a:prstGeom prst="rect">
              <a:avLst/>
            </a:prstGeom>
            <a:noFill/>
          </p:spPr>
          <p:txBody>
            <a:bodyPr wrap="none" rtlCol="0">
              <a:spAutoFit/>
              <a:scene3d>
                <a:camera prst="orthographicFront"/>
                <a:lightRig rig="threePt" dir="t"/>
              </a:scene3d>
              <a:sp3d contourW="12700"/>
            </a:bodyPr>
            <a:lstStyle/>
            <a:p>
              <a:pPr algn="ctr"/>
              <a:r>
                <a:rPr lang="en-US" altLang="zh-CN" sz="2400" b="1" i="1" dirty="0">
                  <a:solidFill>
                    <a:schemeClr val="bg1"/>
                  </a:solidFill>
                  <a:latin typeface="Century Gothic" panose="020B0502020202020204" pitchFamily="34" charset="0"/>
                  <a:ea typeface="阿里巴巴普惠体 M" panose="00020600040101010101" pitchFamily="18" charset="-122"/>
                </a:rPr>
                <a:t>4</a:t>
              </a:r>
              <a:endParaRPr lang="zh-CN" altLang="en-US" sz="2400" b="1" i="1" dirty="0">
                <a:solidFill>
                  <a:schemeClr val="bg1"/>
                </a:solidFill>
                <a:latin typeface="Century Gothic" panose="020B0502020202020204" pitchFamily="34" charset="0"/>
                <a:ea typeface="阿里巴巴普惠体 M" panose="00020600040101010101" pitchFamily="18" charset="-122"/>
              </a:endParaRPr>
            </a:p>
          </p:txBody>
        </p:sp>
      </p:grpSp>
      <p:sp>
        <p:nvSpPr>
          <p:cNvPr id="69" name="文本框 68"/>
          <p:cNvSpPr txBox="1"/>
          <p:nvPr/>
        </p:nvSpPr>
        <p:spPr>
          <a:xfrm>
            <a:off x="1860090" y="568529"/>
            <a:ext cx="2255746" cy="584775"/>
          </a:xfrm>
          <a:prstGeom prst="rect">
            <a:avLst/>
          </a:prstGeom>
          <a:noFill/>
        </p:spPr>
        <p:txBody>
          <a:bodyPr wrap="none" rtlCol="0">
            <a:spAutoFit/>
            <a:scene3d>
              <a:camera prst="orthographicFront"/>
              <a:lightRig rig="threePt" dir="t"/>
            </a:scene3d>
            <a:sp3d contourW="12700"/>
          </a:bodyPr>
          <a:lstStyle/>
          <a:p>
            <a:r>
              <a:rPr lang="en-US" altLang="zh-CN" sz="3200" b="1" i="1" dirty="0">
                <a:solidFill>
                  <a:schemeClr val="bg1"/>
                </a:solidFill>
                <a:latin typeface="Century Gothic" panose="020B0502020202020204" pitchFamily="34" charset="0"/>
                <a:ea typeface="阿里巴巴普惠体 M" panose="00020600040101010101" pitchFamily="18" charset="-122"/>
              </a:rPr>
              <a:t>CONTENTS</a:t>
            </a:r>
            <a:endParaRPr lang="zh-CN" altLang="en-US" sz="3200" b="1" i="1" dirty="0">
              <a:solidFill>
                <a:schemeClr val="bg1"/>
              </a:solidFill>
              <a:latin typeface="Century Gothic" panose="020B0502020202020204" pitchFamily="34" charset="0"/>
              <a:ea typeface="阿里巴巴普惠体 M" panose="00020600040101010101" pitchFamily="18" charset="-122"/>
            </a:endParaRPr>
          </a:p>
        </p:txBody>
      </p:sp>
      <p:sp>
        <p:nvSpPr>
          <p:cNvPr id="76" name="任意多边形 75"/>
          <p:cNvSpPr/>
          <p:nvPr/>
        </p:nvSpPr>
        <p:spPr>
          <a:xfrm rot="2700000">
            <a:off x="3427329" y="2269748"/>
            <a:ext cx="593302" cy="596266"/>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2">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 name="文本框 1"/>
          <p:cNvSpPr txBox="1"/>
          <p:nvPr/>
        </p:nvSpPr>
        <p:spPr>
          <a:xfrm>
            <a:off x="6702641" y="568529"/>
            <a:ext cx="2405848" cy="338554"/>
          </a:xfrm>
          <a:prstGeom prst="rect">
            <a:avLst/>
          </a:prstGeom>
          <a:noFill/>
        </p:spPr>
        <p:txBody>
          <a:bodyPr wrap="square" rtlCol="0">
            <a:spAutoFit/>
          </a:bodyPr>
          <a:lstStyle/>
          <a:p>
            <a:r>
              <a:rPr lang="en-US" altLang="zh-CN" sz="1600" dirty="0">
                <a:solidFill>
                  <a:srgbClr val="FFFFFF"/>
                </a:solidFill>
              </a:rPr>
              <a:t>https://www.ypppt.com/</a:t>
            </a:r>
            <a:endParaRPr lang="zh-CN" altLang="en-US" sz="1600"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4000">
        <p14:gallery dir="l"/>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0-#ppt_w/2"/>
                                          </p:val>
                                        </p:tav>
                                        <p:tav tm="100000">
                                          <p:val>
                                            <p:strVal val="#ppt_x"/>
                                          </p:val>
                                        </p:tav>
                                      </p:tavLst>
                                    </p:anim>
                                    <p:anim calcmode="lin" valueType="num">
                                      <p:cBhvr additive="base">
                                        <p:cTn id="12" dur="500" fill="hold"/>
                                        <p:tgtEl>
                                          <p:spTgt spid="3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anim calcmode="lin" valueType="num">
                                      <p:cBhvr additive="base">
                                        <p:cTn id="15" dur="500" fill="hold"/>
                                        <p:tgtEl>
                                          <p:spTgt spid="75"/>
                                        </p:tgtEl>
                                        <p:attrNameLst>
                                          <p:attrName>ppt_x</p:attrName>
                                        </p:attrNameLst>
                                      </p:cBhvr>
                                      <p:tavLst>
                                        <p:tav tm="0">
                                          <p:val>
                                            <p:strVal val="0-#ppt_w/2"/>
                                          </p:val>
                                        </p:tav>
                                        <p:tav tm="100000">
                                          <p:val>
                                            <p:strVal val="#ppt_x"/>
                                          </p:val>
                                        </p:tav>
                                      </p:tavLst>
                                    </p:anim>
                                    <p:anim calcmode="lin" valueType="num">
                                      <p:cBhvr additive="base">
                                        <p:cTn id="16" dur="500" fill="hold"/>
                                        <p:tgtEl>
                                          <p:spTgt spid="75"/>
                                        </p:tgtEl>
                                        <p:attrNameLst>
                                          <p:attrName>ppt_y</p:attrName>
                                        </p:attrNameLst>
                                      </p:cBhvr>
                                      <p:tavLst>
                                        <p:tav tm="0">
                                          <p:val>
                                            <p:strVal val="#ppt_y"/>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0-#ppt_h/2"/>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500" fill="hold"/>
                                        <p:tgtEl>
                                          <p:spTgt spid="41"/>
                                        </p:tgtEl>
                                        <p:attrNameLst>
                                          <p:attrName>ppt_x</p:attrName>
                                        </p:attrNameLst>
                                      </p:cBhvr>
                                      <p:tavLst>
                                        <p:tav tm="0">
                                          <p:val>
                                            <p:strVal val="0-#ppt_w/2"/>
                                          </p:val>
                                        </p:tav>
                                        <p:tav tm="100000">
                                          <p:val>
                                            <p:strVal val="#ppt_x"/>
                                          </p:val>
                                        </p:tav>
                                      </p:tavLst>
                                    </p:anim>
                                    <p:anim calcmode="lin" valueType="num">
                                      <p:cBhvr additive="base">
                                        <p:cTn id="24" dur="500" fill="hold"/>
                                        <p:tgtEl>
                                          <p:spTgt spid="41"/>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0-#ppt_w/2"/>
                                          </p:val>
                                        </p:tav>
                                        <p:tav tm="100000">
                                          <p:val>
                                            <p:strVal val="#ppt_x"/>
                                          </p:val>
                                        </p:tav>
                                      </p:tavLst>
                                    </p:anim>
                                    <p:anim calcmode="lin" valueType="num">
                                      <p:cBhvr additive="base">
                                        <p:cTn id="28" dur="500" fill="hold"/>
                                        <p:tgtEl>
                                          <p:spTgt spid="42"/>
                                        </p:tgtEl>
                                        <p:attrNameLst>
                                          <p:attrName>ppt_y</p:attrName>
                                        </p:attrNameLst>
                                      </p:cBhvr>
                                      <p:tavLst>
                                        <p:tav tm="0">
                                          <p:val>
                                            <p:strVal val="#ppt_y"/>
                                          </p:val>
                                        </p:tav>
                                        <p:tav tm="100000">
                                          <p:val>
                                            <p:strVal val="#ppt_y"/>
                                          </p:val>
                                        </p:tav>
                                      </p:tavLst>
                                    </p:anim>
                                  </p:childTnLst>
                                </p:cTn>
                              </p:par>
                              <p:par>
                                <p:cTn id="29" presetID="53" presetClass="entr" presetSubtype="16" fill="hold" grpId="0" nodeType="withEffect">
                                  <p:stCondLst>
                                    <p:cond delay="0"/>
                                  </p:stCondLst>
                                  <p:childTnLst>
                                    <p:set>
                                      <p:cBhvr>
                                        <p:cTn id="30" dur="1" fill="hold">
                                          <p:stCondLst>
                                            <p:cond delay="0"/>
                                          </p:stCondLst>
                                        </p:cTn>
                                        <p:tgtEl>
                                          <p:spTgt spid="69"/>
                                        </p:tgtEl>
                                        <p:attrNameLst>
                                          <p:attrName>style.visibility</p:attrName>
                                        </p:attrNameLst>
                                      </p:cBhvr>
                                      <p:to>
                                        <p:strVal val="visible"/>
                                      </p:to>
                                    </p:set>
                                    <p:anim calcmode="lin" valueType="num">
                                      <p:cBhvr>
                                        <p:cTn id="31" dur="500" fill="hold"/>
                                        <p:tgtEl>
                                          <p:spTgt spid="69"/>
                                        </p:tgtEl>
                                        <p:attrNameLst>
                                          <p:attrName>ppt_w</p:attrName>
                                        </p:attrNameLst>
                                      </p:cBhvr>
                                      <p:tavLst>
                                        <p:tav tm="0">
                                          <p:val>
                                            <p:fltVal val="0"/>
                                          </p:val>
                                        </p:tav>
                                        <p:tav tm="100000">
                                          <p:val>
                                            <p:strVal val="#ppt_w"/>
                                          </p:val>
                                        </p:tav>
                                      </p:tavLst>
                                    </p:anim>
                                    <p:anim calcmode="lin" valueType="num">
                                      <p:cBhvr>
                                        <p:cTn id="32" dur="500" fill="hold"/>
                                        <p:tgtEl>
                                          <p:spTgt spid="69"/>
                                        </p:tgtEl>
                                        <p:attrNameLst>
                                          <p:attrName>ppt_h</p:attrName>
                                        </p:attrNameLst>
                                      </p:cBhvr>
                                      <p:tavLst>
                                        <p:tav tm="0">
                                          <p:val>
                                            <p:fltVal val="0"/>
                                          </p:val>
                                        </p:tav>
                                        <p:tav tm="100000">
                                          <p:val>
                                            <p:strVal val="#ppt_h"/>
                                          </p:val>
                                        </p:tav>
                                      </p:tavLst>
                                    </p:anim>
                                    <p:animEffect transition="in" filter="fade">
                                      <p:cBhvr>
                                        <p:cTn id="33" dur="500"/>
                                        <p:tgtEl>
                                          <p:spTgt spid="69"/>
                                        </p:tgtEl>
                                      </p:cBhvr>
                                    </p:animEffect>
                                  </p:childTnLst>
                                </p:cTn>
                              </p:par>
                            </p:childTnLst>
                          </p:cTn>
                        </p:par>
                        <p:par>
                          <p:cTn id="34" fill="hold">
                            <p:stCondLst>
                              <p:cond delay="500"/>
                            </p:stCondLst>
                            <p:childTnLst>
                              <p:par>
                                <p:cTn id="35" presetID="12" presetClass="entr" presetSubtype="8" fill="hold" nodeType="afterEffect">
                                  <p:stCondLst>
                                    <p:cond delay="0"/>
                                  </p:stCondLst>
                                  <p:childTnLst>
                                    <p:set>
                                      <p:cBhvr>
                                        <p:cTn id="36" dur="1" fill="hold">
                                          <p:stCondLst>
                                            <p:cond delay="0"/>
                                          </p:stCondLst>
                                        </p:cTn>
                                        <p:tgtEl>
                                          <p:spTgt spid="70"/>
                                        </p:tgtEl>
                                        <p:attrNameLst>
                                          <p:attrName>style.visibility</p:attrName>
                                        </p:attrNameLst>
                                      </p:cBhvr>
                                      <p:to>
                                        <p:strVal val="visible"/>
                                      </p:to>
                                    </p:set>
                                    <p:anim calcmode="lin" valueType="num">
                                      <p:cBhvr additive="base">
                                        <p:cTn id="37" dur="500"/>
                                        <p:tgtEl>
                                          <p:spTgt spid="70"/>
                                        </p:tgtEl>
                                        <p:attrNameLst>
                                          <p:attrName>ppt_x</p:attrName>
                                        </p:attrNameLst>
                                      </p:cBhvr>
                                      <p:tavLst>
                                        <p:tav tm="0">
                                          <p:val>
                                            <p:strVal val="#ppt_x-#ppt_w*1.125000"/>
                                          </p:val>
                                        </p:tav>
                                        <p:tav tm="100000">
                                          <p:val>
                                            <p:strVal val="#ppt_x"/>
                                          </p:val>
                                        </p:tav>
                                      </p:tavLst>
                                    </p:anim>
                                    <p:animEffect transition="in" filter="wipe(right)">
                                      <p:cBhvr>
                                        <p:cTn id="38" dur="500"/>
                                        <p:tgtEl>
                                          <p:spTgt spid="70"/>
                                        </p:tgtEl>
                                      </p:cBhvr>
                                    </p:animEffect>
                                  </p:childTnLst>
                                </p:cTn>
                              </p:par>
                            </p:childTnLst>
                          </p:cTn>
                        </p:par>
                        <p:par>
                          <p:cTn id="39" fill="hold">
                            <p:stCondLst>
                              <p:cond delay="1000"/>
                            </p:stCondLst>
                            <p:childTnLst>
                              <p:par>
                                <p:cTn id="40" presetID="12" presetClass="entr" presetSubtype="8" fill="hold" nodeType="afterEffect">
                                  <p:stCondLst>
                                    <p:cond delay="0"/>
                                  </p:stCondLst>
                                  <p:childTnLst>
                                    <p:set>
                                      <p:cBhvr>
                                        <p:cTn id="41" dur="1" fill="hold">
                                          <p:stCondLst>
                                            <p:cond delay="0"/>
                                          </p:stCondLst>
                                        </p:cTn>
                                        <p:tgtEl>
                                          <p:spTgt spid="72"/>
                                        </p:tgtEl>
                                        <p:attrNameLst>
                                          <p:attrName>style.visibility</p:attrName>
                                        </p:attrNameLst>
                                      </p:cBhvr>
                                      <p:to>
                                        <p:strVal val="visible"/>
                                      </p:to>
                                    </p:set>
                                    <p:anim calcmode="lin" valueType="num">
                                      <p:cBhvr additive="base">
                                        <p:cTn id="42" dur="500"/>
                                        <p:tgtEl>
                                          <p:spTgt spid="72"/>
                                        </p:tgtEl>
                                        <p:attrNameLst>
                                          <p:attrName>ppt_x</p:attrName>
                                        </p:attrNameLst>
                                      </p:cBhvr>
                                      <p:tavLst>
                                        <p:tav tm="0">
                                          <p:val>
                                            <p:strVal val="#ppt_x-#ppt_w*1.125000"/>
                                          </p:val>
                                        </p:tav>
                                        <p:tav tm="100000">
                                          <p:val>
                                            <p:strVal val="#ppt_x"/>
                                          </p:val>
                                        </p:tav>
                                      </p:tavLst>
                                    </p:anim>
                                    <p:animEffect transition="in" filter="wipe(right)">
                                      <p:cBhvr>
                                        <p:cTn id="43" dur="500"/>
                                        <p:tgtEl>
                                          <p:spTgt spid="72"/>
                                        </p:tgtEl>
                                      </p:cBhvr>
                                    </p:animEffect>
                                  </p:childTnLst>
                                </p:cTn>
                              </p:par>
                            </p:childTnLst>
                          </p:cTn>
                        </p:par>
                        <p:par>
                          <p:cTn id="44" fill="hold">
                            <p:stCondLst>
                              <p:cond delay="1500"/>
                            </p:stCondLst>
                            <p:childTnLst>
                              <p:par>
                                <p:cTn id="45" presetID="12" presetClass="entr" presetSubtype="8" fill="hold" nodeType="afterEffect">
                                  <p:stCondLst>
                                    <p:cond delay="0"/>
                                  </p:stCondLst>
                                  <p:childTnLst>
                                    <p:set>
                                      <p:cBhvr>
                                        <p:cTn id="46" dur="1" fill="hold">
                                          <p:stCondLst>
                                            <p:cond delay="0"/>
                                          </p:stCondLst>
                                        </p:cTn>
                                        <p:tgtEl>
                                          <p:spTgt spid="73"/>
                                        </p:tgtEl>
                                        <p:attrNameLst>
                                          <p:attrName>style.visibility</p:attrName>
                                        </p:attrNameLst>
                                      </p:cBhvr>
                                      <p:to>
                                        <p:strVal val="visible"/>
                                      </p:to>
                                    </p:set>
                                    <p:anim calcmode="lin" valueType="num">
                                      <p:cBhvr additive="base">
                                        <p:cTn id="47" dur="500"/>
                                        <p:tgtEl>
                                          <p:spTgt spid="73"/>
                                        </p:tgtEl>
                                        <p:attrNameLst>
                                          <p:attrName>ppt_x</p:attrName>
                                        </p:attrNameLst>
                                      </p:cBhvr>
                                      <p:tavLst>
                                        <p:tav tm="0">
                                          <p:val>
                                            <p:strVal val="#ppt_x-#ppt_w*1.125000"/>
                                          </p:val>
                                        </p:tav>
                                        <p:tav tm="100000">
                                          <p:val>
                                            <p:strVal val="#ppt_x"/>
                                          </p:val>
                                        </p:tav>
                                      </p:tavLst>
                                    </p:anim>
                                    <p:animEffect transition="in" filter="wipe(right)">
                                      <p:cBhvr>
                                        <p:cTn id="48" dur="500"/>
                                        <p:tgtEl>
                                          <p:spTgt spid="73"/>
                                        </p:tgtEl>
                                      </p:cBhvr>
                                    </p:animEffect>
                                  </p:childTnLst>
                                </p:cTn>
                              </p:par>
                            </p:childTnLst>
                          </p:cTn>
                        </p:par>
                        <p:par>
                          <p:cTn id="49" fill="hold">
                            <p:stCondLst>
                              <p:cond delay="2000"/>
                            </p:stCondLst>
                            <p:childTnLst>
                              <p:par>
                                <p:cTn id="50" presetID="12" presetClass="entr" presetSubtype="8" fill="hold" nodeType="afterEffect">
                                  <p:stCondLst>
                                    <p:cond delay="0"/>
                                  </p:stCondLst>
                                  <p:childTnLst>
                                    <p:set>
                                      <p:cBhvr>
                                        <p:cTn id="51" dur="1" fill="hold">
                                          <p:stCondLst>
                                            <p:cond delay="0"/>
                                          </p:stCondLst>
                                        </p:cTn>
                                        <p:tgtEl>
                                          <p:spTgt spid="74"/>
                                        </p:tgtEl>
                                        <p:attrNameLst>
                                          <p:attrName>style.visibility</p:attrName>
                                        </p:attrNameLst>
                                      </p:cBhvr>
                                      <p:to>
                                        <p:strVal val="visible"/>
                                      </p:to>
                                    </p:set>
                                    <p:anim calcmode="lin" valueType="num">
                                      <p:cBhvr additive="base">
                                        <p:cTn id="52" dur="500"/>
                                        <p:tgtEl>
                                          <p:spTgt spid="74"/>
                                        </p:tgtEl>
                                        <p:attrNameLst>
                                          <p:attrName>ppt_x</p:attrName>
                                        </p:attrNameLst>
                                      </p:cBhvr>
                                      <p:tavLst>
                                        <p:tav tm="0">
                                          <p:val>
                                            <p:strVal val="#ppt_x-#ppt_w*1.125000"/>
                                          </p:val>
                                        </p:tav>
                                        <p:tav tm="100000">
                                          <p:val>
                                            <p:strVal val="#ppt_x"/>
                                          </p:val>
                                        </p:tav>
                                      </p:tavLst>
                                    </p:anim>
                                    <p:animEffect transition="in" filter="wipe(right)">
                                      <p:cBhvr>
                                        <p:cTn id="5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41" grpId="0" animBg="1"/>
      <p:bldP spid="42" grpId="0" animBg="1"/>
      <p:bldP spid="38" grpId="0" animBg="1"/>
      <p:bldP spid="31" grpId="0" animBg="1"/>
      <p:bldP spid="69" grpId="0"/>
      <p:bldP spid="7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5484939" y="2060669"/>
            <a:ext cx="1028637" cy="103377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0" name="任意多边形 19"/>
          <p:cNvSpPr/>
          <p:nvPr/>
        </p:nvSpPr>
        <p:spPr>
          <a:xfrm rot="2700000">
            <a:off x="-2095382" y="209360"/>
            <a:ext cx="6410492" cy="6427355"/>
          </a:xfrm>
          <a:custGeom>
            <a:avLst/>
            <a:gdLst>
              <a:gd name="connsiteX0" fmla="*/ 0 w 6410492"/>
              <a:gd name="connsiteY0" fmla="*/ 1578016 h 6427355"/>
              <a:gd name="connsiteX1" fmla="*/ 1146670 w 6410492"/>
              <a:gd name="connsiteY1" fmla="*/ 431345 h 6427355"/>
              <a:gd name="connsiteX2" fmla="*/ 1146671 w 6410492"/>
              <a:gd name="connsiteY2" fmla="*/ 431345 h 6427355"/>
              <a:gd name="connsiteX3" fmla="*/ 1578016 w 6410492"/>
              <a:gd name="connsiteY3" fmla="*/ 0 h 6427355"/>
              <a:gd name="connsiteX4" fmla="*/ 5764900 w 6410492"/>
              <a:gd name="connsiteY4" fmla="*/ 0 h 6427355"/>
              <a:gd name="connsiteX5" fmla="*/ 6410492 w 6410492"/>
              <a:gd name="connsiteY5" fmla="*/ 645592 h 6427355"/>
              <a:gd name="connsiteX6" fmla="*/ 6410491 w 6410492"/>
              <a:gd name="connsiteY6" fmla="*/ 4866202 h 6427355"/>
              <a:gd name="connsiteX7" fmla="*/ 4849339 w 6410492"/>
              <a:gd name="connsiteY7" fmla="*/ 6427355 h 6427355"/>
              <a:gd name="connsiteX8" fmla="*/ 4238944 w 6410492"/>
              <a:gd name="connsiteY8" fmla="*/ 5816960 h 6427355"/>
              <a:gd name="connsiteX9" fmla="*/ 4238943 w 6410492"/>
              <a:gd name="connsiteY9" fmla="*/ 2171546 h 6427355"/>
              <a:gd name="connsiteX10" fmla="*/ 593530 w 6410492"/>
              <a:gd name="connsiteY10" fmla="*/ 2171546 h 642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10492" h="6427355">
                <a:moveTo>
                  <a:pt x="0" y="1578016"/>
                </a:moveTo>
                <a:lnTo>
                  <a:pt x="1146670" y="431345"/>
                </a:lnTo>
                <a:lnTo>
                  <a:pt x="1146671" y="431345"/>
                </a:lnTo>
                <a:lnTo>
                  <a:pt x="1578016" y="0"/>
                </a:lnTo>
                <a:lnTo>
                  <a:pt x="5764900" y="0"/>
                </a:lnTo>
                <a:cubicBezTo>
                  <a:pt x="6121450" y="0"/>
                  <a:pt x="6410492" y="289042"/>
                  <a:pt x="6410492" y="645592"/>
                </a:cubicBezTo>
                <a:lnTo>
                  <a:pt x="6410491" y="4866202"/>
                </a:lnTo>
                <a:lnTo>
                  <a:pt x="4849339" y="6427355"/>
                </a:lnTo>
                <a:lnTo>
                  <a:pt x="4238944" y="5816960"/>
                </a:lnTo>
                <a:lnTo>
                  <a:pt x="4238943" y="2171546"/>
                </a:lnTo>
                <a:lnTo>
                  <a:pt x="593530" y="2171546"/>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6" name="任意多边形 5"/>
          <p:cNvSpPr/>
          <p:nvPr/>
        </p:nvSpPr>
        <p:spPr>
          <a:xfrm rot="2700000">
            <a:off x="1827643" y="44906"/>
            <a:ext cx="3850328" cy="3869559"/>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2" name="任意多边形 11"/>
          <p:cNvSpPr/>
          <p:nvPr/>
        </p:nvSpPr>
        <p:spPr>
          <a:xfrm rot="18900000" flipH="1">
            <a:off x="11525844" y="5786883"/>
            <a:ext cx="1174416" cy="953193"/>
          </a:xfrm>
          <a:custGeom>
            <a:avLst/>
            <a:gdLst>
              <a:gd name="connsiteX0" fmla="*/ 1038 w 1174416"/>
              <a:gd name="connsiteY0" fmla="*/ 0 h 953193"/>
              <a:gd name="connsiteX1" fmla="*/ 0 w 1174416"/>
              <a:gd name="connsiteY1" fmla="*/ 1038 h 953193"/>
              <a:gd name="connsiteX2" fmla="*/ 441710 w 1174416"/>
              <a:gd name="connsiteY2" fmla="*/ 442748 h 953193"/>
              <a:gd name="connsiteX3" fmla="*/ 731667 w 1174416"/>
              <a:gd name="connsiteY3" fmla="*/ 442748 h 953193"/>
              <a:gd name="connsiteX4" fmla="*/ 731667 w 1174416"/>
              <a:gd name="connsiteY4" fmla="*/ 732705 h 953193"/>
              <a:gd name="connsiteX5" fmla="*/ 952155 w 1174416"/>
              <a:gd name="connsiteY5" fmla="*/ 953193 h 953193"/>
              <a:gd name="connsiteX6" fmla="*/ 1174416 w 1174416"/>
              <a:gd name="connsiteY6" fmla="*/ 730932 h 953193"/>
              <a:gd name="connsiteX7" fmla="*/ 1174416 w 1174416"/>
              <a:gd name="connsiteY7" fmla="*/ 148239 h 953193"/>
              <a:gd name="connsiteX8" fmla="*/ 1026178 w 1174416"/>
              <a:gd name="connsiteY8" fmla="*/ 0 h 95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416" h="953193">
                <a:moveTo>
                  <a:pt x="1038" y="0"/>
                </a:moveTo>
                <a:lnTo>
                  <a:pt x="0" y="1038"/>
                </a:lnTo>
                <a:lnTo>
                  <a:pt x="441710" y="442748"/>
                </a:lnTo>
                <a:lnTo>
                  <a:pt x="731667" y="442748"/>
                </a:lnTo>
                <a:lnTo>
                  <a:pt x="731667" y="732705"/>
                </a:lnTo>
                <a:lnTo>
                  <a:pt x="952155" y="953193"/>
                </a:lnTo>
                <a:lnTo>
                  <a:pt x="1174416" y="730932"/>
                </a:lnTo>
                <a:lnTo>
                  <a:pt x="1174416" y="148239"/>
                </a:lnTo>
                <a:cubicBezTo>
                  <a:pt x="1174416" y="66369"/>
                  <a:pt x="1108048" y="0"/>
                  <a:pt x="1026178" y="0"/>
                </a:cubicBez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3" name="文本框 12"/>
          <p:cNvSpPr txBox="1"/>
          <p:nvPr/>
        </p:nvSpPr>
        <p:spPr>
          <a:xfrm>
            <a:off x="6148614" y="3328693"/>
            <a:ext cx="2492990" cy="830997"/>
          </a:xfrm>
          <a:prstGeom prst="rect">
            <a:avLst/>
          </a:prstGeom>
          <a:noFill/>
        </p:spPr>
        <p:txBody>
          <a:bodyPr wrap="none" rtlCol="0">
            <a:spAutoFit/>
            <a:scene3d>
              <a:camera prst="orthographicFront"/>
              <a:lightRig rig="threePt" dir="t"/>
            </a:scene3d>
            <a:sp3d contourW="12700"/>
          </a:bodyPr>
          <a:lstStyle/>
          <a:p>
            <a:r>
              <a:rPr lang="en-US" altLang="zh-CN" sz="4800" dirty="0">
                <a:solidFill>
                  <a:schemeClr val="accent1"/>
                </a:solidFill>
                <a:latin typeface="Century Gothic" panose="020B0502020202020204" pitchFamily="34" charset="0"/>
                <a:ea typeface="阿里巴巴普惠体 M" panose="00020600040101010101" pitchFamily="18" charset="-122"/>
              </a:rPr>
              <a:t>PART 01</a:t>
            </a:r>
            <a:endParaRPr lang="zh-CN" altLang="en-US" sz="4800" dirty="0">
              <a:solidFill>
                <a:schemeClr val="accent1"/>
              </a:solidFill>
              <a:latin typeface="Century Gothic" panose="020B0502020202020204" pitchFamily="34" charset="0"/>
              <a:ea typeface="阿里巴巴普惠体 M" panose="00020600040101010101" pitchFamily="18" charset="-122"/>
            </a:endParaRPr>
          </a:p>
        </p:txBody>
      </p:sp>
      <p:sp>
        <p:nvSpPr>
          <p:cNvPr id="14" name="文本框 13"/>
          <p:cNvSpPr txBox="1"/>
          <p:nvPr/>
        </p:nvSpPr>
        <p:spPr>
          <a:xfrm>
            <a:off x="6110514" y="4131820"/>
            <a:ext cx="3904343" cy="707886"/>
          </a:xfrm>
          <a:prstGeom prst="rect">
            <a:avLst/>
          </a:prstGeom>
          <a:noFill/>
        </p:spPr>
        <p:txBody>
          <a:bodyPr wrap="square" rtlCol="0">
            <a:spAutoFit/>
            <a:scene3d>
              <a:camera prst="orthographicFront"/>
              <a:lightRig rig="threePt" dir="t"/>
            </a:scene3d>
            <a:sp3d contourW="12700"/>
          </a:bodyPr>
          <a:lstStyle/>
          <a:p>
            <a:r>
              <a:rPr lang="en-US" altLang="zh-CN" sz="4000" b="1" dirty="0">
                <a:solidFill>
                  <a:schemeClr val="accent3"/>
                </a:solidFill>
                <a:latin typeface="Century Gothic" panose="020B0502020202020204" pitchFamily="34" charset="0"/>
                <a:ea typeface="阿里巴巴普惠体 M" panose="00020600040101010101" pitchFamily="18" charset="-122"/>
              </a:rPr>
              <a:t>RNN</a:t>
            </a:r>
            <a:r>
              <a:rPr lang="zh-CN" altLang="en-US" sz="4000" b="1" dirty="0">
                <a:solidFill>
                  <a:schemeClr val="accent3"/>
                </a:solidFill>
                <a:latin typeface="Century Gothic" panose="020B0502020202020204" pitchFamily="34" charset="0"/>
                <a:ea typeface="阿里巴巴普惠体 M" panose="00020600040101010101" pitchFamily="18" charset="-122"/>
              </a:rPr>
              <a:t>概述</a:t>
            </a:r>
          </a:p>
        </p:txBody>
      </p:sp>
      <p:sp>
        <p:nvSpPr>
          <p:cNvPr id="17" name="任意多边形 16"/>
          <p:cNvSpPr/>
          <p:nvPr/>
        </p:nvSpPr>
        <p:spPr>
          <a:xfrm rot="2700000">
            <a:off x="9435201" y="912906"/>
            <a:ext cx="1461465" cy="14687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8" name="任意多边形 17"/>
          <p:cNvSpPr/>
          <p:nvPr/>
        </p:nvSpPr>
        <p:spPr>
          <a:xfrm rot="2700000">
            <a:off x="10767277" y="5635597"/>
            <a:ext cx="602495" cy="605504"/>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4000">
        <p14:gallery dir="l"/>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6" grpId="0" animBg="1"/>
      <p:bldP spid="12" grpId="0" animBg="1"/>
      <p:bldP spid="13" grpId="0"/>
      <p:bldP spid="14" grpId="0"/>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椭圆 13"/>
          <p:cNvSpPr/>
          <p:nvPr/>
        </p:nvSpPr>
        <p:spPr>
          <a:xfrm>
            <a:off x="460251" y="1103894"/>
            <a:ext cx="755386" cy="708526"/>
          </a:xfrm>
          <a:custGeom>
            <a:avLst/>
            <a:gdLst>
              <a:gd name="connsiteX0" fmla="*/ 258582 w 606298"/>
              <a:gd name="connsiteY0" fmla="*/ 455598 h 568686"/>
              <a:gd name="connsiteX1" fmla="*/ 303149 w 606298"/>
              <a:gd name="connsiteY1" fmla="*/ 490637 h 568686"/>
              <a:gd name="connsiteX2" fmla="*/ 347716 w 606298"/>
              <a:gd name="connsiteY2" fmla="*/ 455598 h 568686"/>
              <a:gd name="connsiteX3" fmla="*/ 311784 w 606298"/>
              <a:gd name="connsiteY3" fmla="*/ 456896 h 568686"/>
              <a:gd name="connsiteX4" fmla="*/ 294607 w 606298"/>
              <a:gd name="connsiteY4" fmla="*/ 456896 h 568686"/>
              <a:gd name="connsiteX5" fmla="*/ 258582 w 606298"/>
              <a:gd name="connsiteY5" fmla="*/ 455598 h 568686"/>
              <a:gd name="connsiteX6" fmla="*/ 482810 w 606298"/>
              <a:gd name="connsiteY6" fmla="*/ 426955 h 568686"/>
              <a:gd name="connsiteX7" fmla="*/ 402311 w 606298"/>
              <a:gd name="connsiteY7" fmla="*/ 449202 h 568686"/>
              <a:gd name="connsiteX8" fmla="*/ 391633 w 606298"/>
              <a:gd name="connsiteY8" fmla="*/ 460233 h 568686"/>
              <a:gd name="connsiteX9" fmla="*/ 333696 w 606298"/>
              <a:gd name="connsiteY9" fmla="*/ 510752 h 568686"/>
              <a:gd name="connsiteX10" fmla="*/ 407603 w 606298"/>
              <a:gd name="connsiteY10" fmla="*/ 533647 h 568686"/>
              <a:gd name="connsiteX11" fmla="*/ 445578 w 606298"/>
              <a:gd name="connsiteY11" fmla="*/ 523358 h 568686"/>
              <a:gd name="connsiteX12" fmla="*/ 482810 w 606298"/>
              <a:gd name="connsiteY12" fmla="*/ 426955 h 568686"/>
              <a:gd name="connsiteX13" fmla="*/ 123488 w 606298"/>
              <a:gd name="connsiteY13" fmla="*/ 426955 h 568686"/>
              <a:gd name="connsiteX14" fmla="*/ 160720 w 606298"/>
              <a:gd name="connsiteY14" fmla="*/ 523358 h 568686"/>
              <a:gd name="connsiteX15" fmla="*/ 198788 w 606298"/>
              <a:gd name="connsiteY15" fmla="*/ 533647 h 568686"/>
              <a:gd name="connsiteX16" fmla="*/ 272602 w 606298"/>
              <a:gd name="connsiteY16" fmla="*/ 510752 h 568686"/>
              <a:gd name="connsiteX17" fmla="*/ 214665 w 606298"/>
              <a:gd name="connsiteY17" fmla="*/ 460233 h 568686"/>
              <a:gd name="connsiteX18" fmla="*/ 204080 w 606298"/>
              <a:gd name="connsiteY18" fmla="*/ 449202 h 568686"/>
              <a:gd name="connsiteX19" fmla="*/ 123488 w 606298"/>
              <a:gd name="connsiteY19" fmla="*/ 426955 h 568686"/>
              <a:gd name="connsiteX20" fmla="*/ 469069 w 606298"/>
              <a:gd name="connsiteY20" fmla="*/ 346681 h 568686"/>
              <a:gd name="connsiteX21" fmla="*/ 450777 w 606298"/>
              <a:gd name="connsiteY21" fmla="*/ 374953 h 568686"/>
              <a:gd name="connsiteX22" fmla="*/ 449292 w 606298"/>
              <a:gd name="connsiteY22" fmla="*/ 377178 h 568686"/>
              <a:gd name="connsiteX23" fmla="*/ 425523 w 606298"/>
              <a:gd name="connsiteY23" fmla="*/ 409250 h 568686"/>
              <a:gd name="connsiteX24" fmla="*/ 479189 w 606298"/>
              <a:gd name="connsiteY24" fmla="*/ 391360 h 568686"/>
              <a:gd name="connsiteX25" fmla="*/ 469069 w 606298"/>
              <a:gd name="connsiteY25" fmla="*/ 346681 h 568686"/>
              <a:gd name="connsiteX26" fmla="*/ 137229 w 606298"/>
              <a:gd name="connsiteY26" fmla="*/ 346681 h 568686"/>
              <a:gd name="connsiteX27" fmla="*/ 127109 w 606298"/>
              <a:gd name="connsiteY27" fmla="*/ 391360 h 568686"/>
              <a:gd name="connsiteX28" fmla="*/ 180868 w 606298"/>
              <a:gd name="connsiteY28" fmla="*/ 409250 h 568686"/>
              <a:gd name="connsiteX29" fmla="*/ 157006 w 606298"/>
              <a:gd name="connsiteY29" fmla="*/ 377178 h 568686"/>
              <a:gd name="connsiteX30" fmla="*/ 155521 w 606298"/>
              <a:gd name="connsiteY30" fmla="*/ 375046 h 568686"/>
              <a:gd name="connsiteX31" fmla="*/ 137229 w 606298"/>
              <a:gd name="connsiteY31" fmla="*/ 346681 h 568686"/>
              <a:gd name="connsiteX32" fmla="*/ 303114 w 606298"/>
              <a:gd name="connsiteY32" fmla="*/ 237523 h 568686"/>
              <a:gd name="connsiteX33" fmla="*/ 350005 w 606298"/>
              <a:gd name="connsiteY33" fmla="*/ 284343 h 568686"/>
              <a:gd name="connsiteX34" fmla="*/ 303114 w 606298"/>
              <a:gd name="connsiteY34" fmla="*/ 331163 h 568686"/>
              <a:gd name="connsiteX35" fmla="*/ 256223 w 606298"/>
              <a:gd name="connsiteY35" fmla="*/ 284343 h 568686"/>
              <a:gd name="connsiteX36" fmla="*/ 303114 w 606298"/>
              <a:gd name="connsiteY36" fmla="*/ 237523 h 568686"/>
              <a:gd name="connsiteX37" fmla="*/ 517257 w 606298"/>
              <a:gd name="connsiteY37" fmla="*/ 210604 h 568686"/>
              <a:gd name="connsiteX38" fmla="*/ 516792 w 606298"/>
              <a:gd name="connsiteY38" fmla="*/ 213292 h 568686"/>
              <a:gd name="connsiteX39" fmla="*/ 490888 w 606298"/>
              <a:gd name="connsiteY39" fmla="*/ 303392 h 568686"/>
              <a:gd name="connsiteX40" fmla="*/ 511500 w 606298"/>
              <a:gd name="connsiteY40" fmla="*/ 374953 h 568686"/>
              <a:gd name="connsiteX41" fmla="*/ 572130 w 606298"/>
              <a:gd name="connsiteY41" fmla="*/ 290971 h 568686"/>
              <a:gd name="connsiteX42" fmla="*/ 517257 w 606298"/>
              <a:gd name="connsiteY42" fmla="*/ 210604 h 568686"/>
              <a:gd name="connsiteX43" fmla="*/ 89041 w 606298"/>
              <a:gd name="connsiteY43" fmla="*/ 210604 h 568686"/>
              <a:gd name="connsiteX44" fmla="*/ 34168 w 606298"/>
              <a:gd name="connsiteY44" fmla="*/ 290971 h 568686"/>
              <a:gd name="connsiteX45" fmla="*/ 94798 w 606298"/>
              <a:gd name="connsiteY45" fmla="*/ 374953 h 568686"/>
              <a:gd name="connsiteX46" fmla="*/ 115410 w 606298"/>
              <a:gd name="connsiteY46" fmla="*/ 303392 h 568686"/>
              <a:gd name="connsiteX47" fmla="*/ 89506 w 606298"/>
              <a:gd name="connsiteY47" fmla="*/ 213292 h 568686"/>
              <a:gd name="connsiteX48" fmla="*/ 419952 w 606298"/>
              <a:gd name="connsiteY48" fmla="*/ 171487 h 568686"/>
              <a:gd name="connsiteX49" fmla="*/ 438893 w 606298"/>
              <a:gd name="connsiteY49" fmla="*/ 199666 h 568686"/>
              <a:gd name="connsiteX50" fmla="*/ 470833 w 606298"/>
              <a:gd name="connsiteY50" fmla="*/ 256952 h 568686"/>
              <a:gd name="connsiteX51" fmla="*/ 484017 w 606298"/>
              <a:gd name="connsiteY51" fmla="*/ 200407 h 568686"/>
              <a:gd name="connsiteX52" fmla="*/ 484946 w 606298"/>
              <a:gd name="connsiteY52" fmla="*/ 193085 h 568686"/>
              <a:gd name="connsiteX53" fmla="*/ 419952 w 606298"/>
              <a:gd name="connsiteY53" fmla="*/ 171487 h 568686"/>
              <a:gd name="connsiteX54" fmla="*/ 186346 w 606298"/>
              <a:gd name="connsiteY54" fmla="*/ 171487 h 568686"/>
              <a:gd name="connsiteX55" fmla="*/ 121352 w 606298"/>
              <a:gd name="connsiteY55" fmla="*/ 193085 h 568686"/>
              <a:gd name="connsiteX56" fmla="*/ 122281 w 606298"/>
              <a:gd name="connsiteY56" fmla="*/ 200407 h 568686"/>
              <a:gd name="connsiteX57" fmla="*/ 135465 w 606298"/>
              <a:gd name="connsiteY57" fmla="*/ 256952 h 568686"/>
              <a:gd name="connsiteX58" fmla="*/ 167405 w 606298"/>
              <a:gd name="connsiteY58" fmla="*/ 199666 h 568686"/>
              <a:gd name="connsiteX59" fmla="*/ 186346 w 606298"/>
              <a:gd name="connsiteY59" fmla="*/ 171487 h 568686"/>
              <a:gd name="connsiteX60" fmla="*/ 303149 w 606298"/>
              <a:gd name="connsiteY60" fmla="*/ 159459 h 568686"/>
              <a:gd name="connsiteX61" fmla="*/ 236113 w 606298"/>
              <a:gd name="connsiteY61" fmla="*/ 162866 h 568686"/>
              <a:gd name="connsiteX62" fmla="*/ 196559 w 606298"/>
              <a:gd name="connsiteY62" fmla="*/ 218020 h 568686"/>
              <a:gd name="connsiteX63" fmla="*/ 153385 w 606298"/>
              <a:gd name="connsiteY63" fmla="*/ 301260 h 568686"/>
              <a:gd name="connsiteX64" fmla="*/ 184118 w 606298"/>
              <a:gd name="connsiteY64" fmla="*/ 356321 h 568686"/>
              <a:gd name="connsiteX65" fmla="*/ 222835 w 606298"/>
              <a:gd name="connsiteY65" fmla="*/ 406284 h 568686"/>
              <a:gd name="connsiteX66" fmla="*/ 227385 w 606298"/>
              <a:gd name="connsiteY66" fmla="*/ 411104 h 568686"/>
              <a:gd name="connsiteX67" fmla="*/ 234813 w 606298"/>
              <a:gd name="connsiteY67" fmla="*/ 419169 h 568686"/>
              <a:gd name="connsiteX68" fmla="*/ 294607 w 606298"/>
              <a:gd name="connsiteY68" fmla="*/ 422691 h 568686"/>
              <a:gd name="connsiteX69" fmla="*/ 311784 w 606298"/>
              <a:gd name="connsiteY69" fmla="*/ 422691 h 568686"/>
              <a:gd name="connsiteX70" fmla="*/ 371485 w 606298"/>
              <a:gd name="connsiteY70" fmla="*/ 419169 h 568686"/>
              <a:gd name="connsiteX71" fmla="*/ 378913 w 606298"/>
              <a:gd name="connsiteY71" fmla="*/ 411104 h 568686"/>
              <a:gd name="connsiteX72" fmla="*/ 383463 w 606298"/>
              <a:gd name="connsiteY72" fmla="*/ 406284 h 568686"/>
              <a:gd name="connsiteX73" fmla="*/ 422273 w 606298"/>
              <a:gd name="connsiteY73" fmla="*/ 356321 h 568686"/>
              <a:gd name="connsiteX74" fmla="*/ 452913 w 606298"/>
              <a:gd name="connsiteY74" fmla="*/ 301260 h 568686"/>
              <a:gd name="connsiteX75" fmla="*/ 409831 w 606298"/>
              <a:gd name="connsiteY75" fmla="*/ 218020 h 568686"/>
              <a:gd name="connsiteX76" fmla="*/ 370185 w 606298"/>
              <a:gd name="connsiteY76" fmla="*/ 162866 h 568686"/>
              <a:gd name="connsiteX77" fmla="*/ 303149 w 606298"/>
              <a:gd name="connsiteY77" fmla="*/ 159459 h 568686"/>
              <a:gd name="connsiteX78" fmla="*/ 303149 w 606298"/>
              <a:gd name="connsiteY78" fmla="*/ 95754 h 568686"/>
              <a:gd name="connsiteX79" fmla="*/ 269631 w 606298"/>
              <a:gd name="connsiteY79" fmla="*/ 125788 h 568686"/>
              <a:gd name="connsiteX80" fmla="*/ 336667 w 606298"/>
              <a:gd name="connsiteY80" fmla="*/ 125788 h 568686"/>
              <a:gd name="connsiteX81" fmla="*/ 303149 w 606298"/>
              <a:gd name="connsiteY81" fmla="*/ 95754 h 568686"/>
              <a:gd name="connsiteX82" fmla="*/ 413453 w 606298"/>
              <a:gd name="connsiteY82" fmla="*/ 34112 h 568686"/>
              <a:gd name="connsiteX83" fmla="*/ 326454 w 606298"/>
              <a:gd name="connsiteY83" fmla="*/ 70078 h 568686"/>
              <a:gd name="connsiteX84" fmla="*/ 388012 w 606298"/>
              <a:gd name="connsiteY84" fmla="*/ 130608 h 568686"/>
              <a:gd name="connsiteX85" fmla="*/ 490424 w 606298"/>
              <a:gd name="connsiteY85" fmla="*/ 158138 h 568686"/>
              <a:gd name="connsiteX86" fmla="*/ 490424 w 606298"/>
              <a:gd name="connsiteY86" fmla="*/ 156933 h 568686"/>
              <a:gd name="connsiteX87" fmla="*/ 453841 w 606298"/>
              <a:gd name="connsiteY87" fmla="*/ 45143 h 568686"/>
              <a:gd name="connsiteX88" fmla="*/ 413453 w 606298"/>
              <a:gd name="connsiteY88" fmla="*/ 34112 h 568686"/>
              <a:gd name="connsiteX89" fmla="*/ 192845 w 606298"/>
              <a:gd name="connsiteY89" fmla="*/ 34112 h 568686"/>
              <a:gd name="connsiteX90" fmla="*/ 152549 w 606298"/>
              <a:gd name="connsiteY90" fmla="*/ 45143 h 568686"/>
              <a:gd name="connsiteX91" fmla="*/ 115874 w 606298"/>
              <a:gd name="connsiteY91" fmla="*/ 156933 h 568686"/>
              <a:gd name="connsiteX92" fmla="*/ 115967 w 606298"/>
              <a:gd name="connsiteY92" fmla="*/ 158138 h 568686"/>
              <a:gd name="connsiteX93" fmla="*/ 218286 w 606298"/>
              <a:gd name="connsiteY93" fmla="*/ 130608 h 568686"/>
              <a:gd name="connsiteX94" fmla="*/ 279937 w 606298"/>
              <a:gd name="connsiteY94" fmla="*/ 70078 h 568686"/>
              <a:gd name="connsiteX95" fmla="*/ 192845 w 606298"/>
              <a:gd name="connsiteY95" fmla="*/ 34112 h 568686"/>
              <a:gd name="connsiteX96" fmla="*/ 192845 w 606298"/>
              <a:gd name="connsiteY96" fmla="*/ 0 h 568686"/>
              <a:gd name="connsiteX97" fmla="*/ 303149 w 606298"/>
              <a:gd name="connsiteY97" fmla="*/ 44494 h 568686"/>
              <a:gd name="connsiteX98" fmla="*/ 413453 w 606298"/>
              <a:gd name="connsiteY98" fmla="*/ 0 h 568686"/>
              <a:gd name="connsiteX99" fmla="*/ 472411 w 606298"/>
              <a:gd name="connsiteY99" fmla="*/ 16500 h 568686"/>
              <a:gd name="connsiteX100" fmla="*/ 515214 w 606298"/>
              <a:gd name="connsiteY100" fmla="*/ 78050 h 568686"/>
              <a:gd name="connsiteX101" fmla="*/ 524127 w 606298"/>
              <a:gd name="connsiteY101" fmla="*/ 167964 h 568686"/>
              <a:gd name="connsiteX102" fmla="*/ 524127 w 606298"/>
              <a:gd name="connsiteY102" fmla="*/ 174824 h 568686"/>
              <a:gd name="connsiteX103" fmla="*/ 606298 w 606298"/>
              <a:gd name="connsiteY103" fmla="*/ 290971 h 568686"/>
              <a:gd name="connsiteX104" fmla="*/ 516607 w 606298"/>
              <a:gd name="connsiteY104" fmla="*/ 411382 h 568686"/>
              <a:gd name="connsiteX105" fmla="*/ 516792 w 606298"/>
              <a:gd name="connsiteY105" fmla="*/ 413792 h 568686"/>
              <a:gd name="connsiteX106" fmla="*/ 464519 w 606298"/>
              <a:gd name="connsiteY106" fmla="*/ 553299 h 568686"/>
              <a:gd name="connsiteX107" fmla="*/ 408903 w 606298"/>
              <a:gd name="connsiteY107" fmla="*/ 568686 h 568686"/>
              <a:gd name="connsiteX108" fmla="*/ 303149 w 606298"/>
              <a:gd name="connsiteY108" fmla="*/ 532628 h 568686"/>
              <a:gd name="connsiteX109" fmla="*/ 197395 w 606298"/>
              <a:gd name="connsiteY109" fmla="*/ 568686 h 568686"/>
              <a:gd name="connsiteX110" fmla="*/ 141779 w 606298"/>
              <a:gd name="connsiteY110" fmla="*/ 553299 h 568686"/>
              <a:gd name="connsiteX111" fmla="*/ 89506 w 606298"/>
              <a:gd name="connsiteY111" fmla="*/ 413700 h 568686"/>
              <a:gd name="connsiteX112" fmla="*/ 89784 w 606298"/>
              <a:gd name="connsiteY112" fmla="*/ 411382 h 568686"/>
              <a:gd name="connsiteX113" fmla="*/ 0 w 606298"/>
              <a:gd name="connsiteY113" fmla="*/ 290971 h 568686"/>
              <a:gd name="connsiteX114" fmla="*/ 82171 w 606298"/>
              <a:gd name="connsiteY114" fmla="*/ 174824 h 568686"/>
              <a:gd name="connsiteX115" fmla="*/ 82171 w 606298"/>
              <a:gd name="connsiteY115" fmla="*/ 167964 h 568686"/>
              <a:gd name="connsiteX116" fmla="*/ 91084 w 606298"/>
              <a:gd name="connsiteY116" fmla="*/ 78050 h 568686"/>
              <a:gd name="connsiteX117" fmla="*/ 133887 w 606298"/>
              <a:gd name="connsiteY117" fmla="*/ 16500 h 568686"/>
              <a:gd name="connsiteX118" fmla="*/ 192845 w 606298"/>
              <a:gd name="connsiteY118" fmla="*/ 0 h 56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6298" h="568686">
                <a:moveTo>
                  <a:pt x="258582" y="455598"/>
                </a:moveTo>
                <a:cubicBezTo>
                  <a:pt x="273159" y="469039"/>
                  <a:pt x="288200" y="480811"/>
                  <a:pt x="303149" y="490637"/>
                </a:cubicBezTo>
                <a:cubicBezTo>
                  <a:pt x="318190" y="480811"/>
                  <a:pt x="333139" y="469039"/>
                  <a:pt x="347716" y="455598"/>
                </a:cubicBezTo>
                <a:cubicBezTo>
                  <a:pt x="335274" y="456432"/>
                  <a:pt x="323483" y="456896"/>
                  <a:pt x="311784" y="456896"/>
                </a:cubicBezTo>
                <a:lnTo>
                  <a:pt x="294607" y="456896"/>
                </a:lnTo>
                <a:cubicBezTo>
                  <a:pt x="282908" y="456896"/>
                  <a:pt x="271024" y="456432"/>
                  <a:pt x="258582" y="455598"/>
                </a:cubicBezTo>
                <a:close/>
                <a:moveTo>
                  <a:pt x="482810" y="426955"/>
                </a:moveTo>
                <a:cubicBezTo>
                  <a:pt x="458020" y="436688"/>
                  <a:pt x="431001" y="444104"/>
                  <a:pt x="402311" y="449202"/>
                </a:cubicBezTo>
                <a:lnTo>
                  <a:pt x="391633" y="460233"/>
                </a:lnTo>
                <a:cubicBezTo>
                  <a:pt x="373249" y="479421"/>
                  <a:pt x="353751" y="496384"/>
                  <a:pt x="333696" y="510752"/>
                </a:cubicBezTo>
                <a:cubicBezTo>
                  <a:pt x="360436" y="525768"/>
                  <a:pt x="385877" y="533647"/>
                  <a:pt x="407603" y="533647"/>
                </a:cubicBezTo>
                <a:cubicBezTo>
                  <a:pt x="421995" y="533647"/>
                  <a:pt x="434808" y="530218"/>
                  <a:pt x="445578" y="523358"/>
                </a:cubicBezTo>
                <a:cubicBezTo>
                  <a:pt x="470833" y="507507"/>
                  <a:pt x="484017" y="473303"/>
                  <a:pt x="482810" y="426955"/>
                </a:cubicBezTo>
                <a:close/>
                <a:moveTo>
                  <a:pt x="123488" y="426955"/>
                </a:moveTo>
                <a:cubicBezTo>
                  <a:pt x="122281" y="473303"/>
                  <a:pt x="135465" y="507507"/>
                  <a:pt x="160720" y="523358"/>
                </a:cubicBezTo>
                <a:cubicBezTo>
                  <a:pt x="171490" y="530218"/>
                  <a:pt x="184303" y="533647"/>
                  <a:pt x="198788" y="533647"/>
                </a:cubicBezTo>
                <a:cubicBezTo>
                  <a:pt x="220421" y="533647"/>
                  <a:pt x="245862" y="525768"/>
                  <a:pt x="272602" y="510752"/>
                </a:cubicBezTo>
                <a:cubicBezTo>
                  <a:pt x="252547" y="496384"/>
                  <a:pt x="233142" y="479421"/>
                  <a:pt x="214665" y="460233"/>
                </a:cubicBezTo>
                <a:lnTo>
                  <a:pt x="204080" y="449202"/>
                </a:lnTo>
                <a:cubicBezTo>
                  <a:pt x="175297" y="444104"/>
                  <a:pt x="148278" y="436688"/>
                  <a:pt x="123488" y="426955"/>
                </a:cubicBezTo>
                <a:close/>
                <a:moveTo>
                  <a:pt x="469069" y="346681"/>
                </a:moveTo>
                <a:cubicBezTo>
                  <a:pt x="463591" y="356043"/>
                  <a:pt x="457555" y="365313"/>
                  <a:pt x="450777" y="374953"/>
                </a:cubicBezTo>
                <a:lnTo>
                  <a:pt x="449292" y="377178"/>
                </a:lnTo>
                <a:cubicBezTo>
                  <a:pt x="437686" y="393770"/>
                  <a:pt x="434529" y="398405"/>
                  <a:pt x="425523" y="409250"/>
                </a:cubicBezTo>
                <a:cubicBezTo>
                  <a:pt x="444464" y="404523"/>
                  <a:pt x="462476" y="398497"/>
                  <a:pt x="479189" y="391360"/>
                </a:cubicBezTo>
                <a:cubicBezTo>
                  <a:pt x="476961" y="376992"/>
                  <a:pt x="473525" y="361976"/>
                  <a:pt x="469069" y="346681"/>
                </a:cubicBezTo>
                <a:close/>
                <a:moveTo>
                  <a:pt x="137229" y="346681"/>
                </a:moveTo>
                <a:cubicBezTo>
                  <a:pt x="132773" y="361976"/>
                  <a:pt x="129337" y="376992"/>
                  <a:pt x="127109" y="391360"/>
                </a:cubicBezTo>
                <a:cubicBezTo>
                  <a:pt x="143822" y="398497"/>
                  <a:pt x="161834" y="404523"/>
                  <a:pt x="180868" y="409250"/>
                </a:cubicBezTo>
                <a:cubicBezTo>
                  <a:pt x="171769" y="398312"/>
                  <a:pt x="168426" y="393492"/>
                  <a:pt x="157006" y="377178"/>
                </a:cubicBezTo>
                <a:lnTo>
                  <a:pt x="155521" y="375046"/>
                </a:lnTo>
                <a:cubicBezTo>
                  <a:pt x="148743" y="365313"/>
                  <a:pt x="142800" y="356043"/>
                  <a:pt x="137229" y="346681"/>
                </a:cubicBezTo>
                <a:close/>
                <a:moveTo>
                  <a:pt x="303114" y="237523"/>
                </a:moveTo>
                <a:cubicBezTo>
                  <a:pt x="329011" y="237523"/>
                  <a:pt x="350005" y="258485"/>
                  <a:pt x="350005" y="284343"/>
                </a:cubicBezTo>
                <a:cubicBezTo>
                  <a:pt x="350005" y="310201"/>
                  <a:pt x="329011" y="331163"/>
                  <a:pt x="303114" y="331163"/>
                </a:cubicBezTo>
                <a:cubicBezTo>
                  <a:pt x="277217" y="331163"/>
                  <a:pt x="256223" y="310201"/>
                  <a:pt x="256223" y="284343"/>
                </a:cubicBezTo>
                <a:cubicBezTo>
                  <a:pt x="256223" y="258485"/>
                  <a:pt x="277217" y="237523"/>
                  <a:pt x="303114" y="237523"/>
                </a:cubicBezTo>
                <a:close/>
                <a:moveTo>
                  <a:pt x="517257" y="210604"/>
                </a:moveTo>
                <a:lnTo>
                  <a:pt x="516792" y="213292"/>
                </a:lnTo>
                <a:cubicBezTo>
                  <a:pt x="511593" y="245550"/>
                  <a:pt x="503144" y="275027"/>
                  <a:pt x="490888" y="303392"/>
                </a:cubicBezTo>
                <a:cubicBezTo>
                  <a:pt x="500173" y="327771"/>
                  <a:pt x="507043" y="351872"/>
                  <a:pt x="511500" y="374953"/>
                </a:cubicBezTo>
                <a:cubicBezTo>
                  <a:pt x="550682" y="351223"/>
                  <a:pt x="572130" y="321560"/>
                  <a:pt x="572130" y="290971"/>
                </a:cubicBezTo>
                <a:cubicBezTo>
                  <a:pt x="572130" y="262143"/>
                  <a:pt x="552725" y="233778"/>
                  <a:pt x="517257" y="210604"/>
                </a:cubicBezTo>
                <a:close/>
                <a:moveTo>
                  <a:pt x="89041" y="210604"/>
                </a:moveTo>
                <a:cubicBezTo>
                  <a:pt x="53573" y="233778"/>
                  <a:pt x="34168" y="262143"/>
                  <a:pt x="34168" y="290971"/>
                </a:cubicBezTo>
                <a:cubicBezTo>
                  <a:pt x="34168" y="321560"/>
                  <a:pt x="55616" y="351223"/>
                  <a:pt x="94798" y="374953"/>
                </a:cubicBezTo>
                <a:cubicBezTo>
                  <a:pt x="99255" y="351872"/>
                  <a:pt x="106218" y="327771"/>
                  <a:pt x="115410" y="303392"/>
                </a:cubicBezTo>
                <a:cubicBezTo>
                  <a:pt x="103247" y="275027"/>
                  <a:pt x="94705" y="245550"/>
                  <a:pt x="89506" y="213292"/>
                </a:cubicBezTo>
                <a:close/>
                <a:moveTo>
                  <a:pt x="419952" y="171487"/>
                </a:moveTo>
                <a:cubicBezTo>
                  <a:pt x="426451" y="180571"/>
                  <a:pt x="432765" y="190026"/>
                  <a:pt x="438893" y="199666"/>
                </a:cubicBezTo>
                <a:cubicBezTo>
                  <a:pt x="450777" y="218576"/>
                  <a:pt x="461548" y="237856"/>
                  <a:pt x="470833" y="256952"/>
                </a:cubicBezTo>
                <a:cubicBezTo>
                  <a:pt x="477146" y="237949"/>
                  <a:pt x="481510" y="219410"/>
                  <a:pt x="484017" y="200407"/>
                </a:cubicBezTo>
                <a:lnTo>
                  <a:pt x="484946" y="193085"/>
                </a:lnTo>
                <a:cubicBezTo>
                  <a:pt x="465633" y="184278"/>
                  <a:pt x="443814" y="177048"/>
                  <a:pt x="419952" y="171487"/>
                </a:cubicBezTo>
                <a:close/>
                <a:moveTo>
                  <a:pt x="186346" y="171487"/>
                </a:moveTo>
                <a:cubicBezTo>
                  <a:pt x="162577" y="177048"/>
                  <a:pt x="140758" y="184278"/>
                  <a:pt x="121352" y="193085"/>
                </a:cubicBezTo>
                <a:lnTo>
                  <a:pt x="122281" y="200407"/>
                </a:lnTo>
                <a:cubicBezTo>
                  <a:pt x="124881" y="219410"/>
                  <a:pt x="129152" y="237949"/>
                  <a:pt x="135465" y="256952"/>
                </a:cubicBezTo>
                <a:cubicBezTo>
                  <a:pt x="144750" y="237856"/>
                  <a:pt x="155521" y="218576"/>
                  <a:pt x="167405" y="199666"/>
                </a:cubicBezTo>
                <a:cubicBezTo>
                  <a:pt x="173533" y="190026"/>
                  <a:pt x="179847" y="180571"/>
                  <a:pt x="186346" y="171487"/>
                </a:cubicBezTo>
                <a:close/>
                <a:moveTo>
                  <a:pt x="303149" y="159459"/>
                </a:moveTo>
                <a:cubicBezTo>
                  <a:pt x="279473" y="159459"/>
                  <a:pt x="255797" y="160595"/>
                  <a:pt x="236113" y="162866"/>
                </a:cubicBezTo>
                <a:cubicBezTo>
                  <a:pt x="222000" y="180200"/>
                  <a:pt x="208630" y="198739"/>
                  <a:pt x="196559" y="218020"/>
                </a:cubicBezTo>
                <a:cubicBezTo>
                  <a:pt x="179754" y="244438"/>
                  <a:pt x="165270" y="272432"/>
                  <a:pt x="153385" y="301260"/>
                </a:cubicBezTo>
                <a:cubicBezTo>
                  <a:pt x="162020" y="318965"/>
                  <a:pt x="172047" y="337040"/>
                  <a:pt x="184118" y="356321"/>
                </a:cubicBezTo>
                <a:cubicBezTo>
                  <a:pt x="199809" y="381534"/>
                  <a:pt x="207980" y="390340"/>
                  <a:pt x="222835" y="406284"/>
                </a:cubicBezTo>
                <a:cubicBezTo>
                  <a:pt x="224321" y="407767"/>
                  <a:pt x="225807" y="409436"/>
                  <a:pt x="227385" y="411104"/>
                </a:cubicBezTo>
                <a:lnTo>
                  <a:pt x="234813" y="419169"/>
                </a:lnTo>
                <a:cubicBezTo>
                  <a:pt x="254218" y="421486"/>
                  <a:pt x="274273" y="422691"/>
                  <a:pt x="294607" y="422691"/>
                </a:cubicBezTo>
                <a:lnTo>
                  <a:pt x="311784" y="422691"/>
                </a:lnTo>
                <a:cubicBezTo>
                  <a:pt x="332025" y="422691"/>
                  <a:pt x="352080" y="421486"/>
                  <a:pt x="371485" y="419169"/>
                </a:cubicBezTo>
                <a:lnTo>
                  <a:pt x="378913" y="411104"/>
                </a:lnTo>
                <a:cubicBezTo>
                  <a:pt x="380491" y="409436"/>
                  <a:pt x="382070" y="407767"/>
                  <a:pt x="383463" y="406284"/>
                </a:cubicBezTo>
                <a:cubicBezTo>
                  <a:pt x="398318" y="390340"/>
                  <a:pt x="406489" y="381534"/>
                  <a:pt x="422273" y="356321"/>
                </a:cubicBezTo>
                <a:cubicBezTo>
                  <a:pt x="434343" y="337040"/>
                  <a:pt x="444371" y="318965"/>
                  <a:pt x="452913" y="301260"/>
                </a:cubicBezTo>
                <a:cubicBezTo>
                  <a:pt x="441028" y="272432"/>
                  <a:pt x="426544" y="244438"/>
                  <a:pt x="409831" y="218020"/>
                </a:cubicBezTo>
                <a:cubicBezTo>
                  <a:pt x="397668" y="198739"/>
                  <a:pt x="384391" y="180200"/>
                  <a:pt x="370185" y="162866"/>
                </a:cubicBezTo>
                <a:cubicBezTo>
                  <a:pt x="350502" y="160595"/>
                  <a:pt x="326825" y="159459"/>
                  <a:pt x="303149" y="159459"/>
                </a:cubicBezTo>
                <a:close/>
                <a:moveTo>
                  <a:pt x="303149" y="95754"/>
                </a:moveTo>
                <a:cubicBezTo>
                  <a:pt x="291729" y="104931"/>
                  <a:pt x="280494" y="115035"/>
                  <a:pt x="269631" y="125788"/>
                </a:cubicBezTo>
                <a:cubicBezTo>
                  <a:pt x="288758" y="124861"/>
                  <a:pt x="317540" y="124861"/>
                  <a:pt x="336667" y="125788"/>
                </a:cubicBezTo>
                <a:cubicBezTo>
                  <a:pt x="325897" y="115035"/>
                  <a:pt x="314662" y="104931"/>
                  <a:pt x="303149" y="95754"/>
                </a:cubicBezTo>
                <a:close/>
                <a:moveTo>
                  <a:pt x="413453" y="34112"/>
                </a:moveTo>
                <a:cubicBezTo>
                  <a:pt x="388941" y="34112"/>
                  <a:pt x="359693" y="46162"/>
                  <a:pt x="326454" y="70078"/>
                </a:cubicBezTo>
                <a:cubicBezTo>
                  <a:pt x="347530" y="87226"/>
                  <a:pt x="368235" y="107619"/>
                  <a:pt x="388012" y="130608"/>
                </a:cubicBezTo>
                <a:cubicBezTo>
                  <a:pt x="425801" y="136077"/>
                  <a:pt x="460155" y="145346"/>
                  <a:pt x="490424" y="158138"/>
                </a:cubicBezTo>
                <a:lnTo>
                  <a:pt x="490424" y="156933"/>
                </a:lnTo>
                <a:cubicBezTo>
                  <a:pt x="493023" y="105117"/>
                  <a:pt x="478632" y="61179"/>
                  <a:pt x="453841" y="45143"/>
                </a:cubicBezTo>
                <a:cubicBezTo>
                  <a:pt x="442607" y="37820"/>
                  <a:pt x="428958" y="34112"/>
                  <a:pt x="413453" y="34112"/>
                </a:cubicBezTo>
                <a:close/>
                <a:moveTo>
                  <a:pt x="192845" y="34112"/>
                </a:moveTo>
                <a:cubicBezTo>
                  <a:pt x="177340" y="34112"/>
                  <a:pt x="163784" y="37820"/>
                  <a:pt x="152549" y="45143"/>
                </a:cubicBezTo>
                <a:cubicBezTo>
                  <a:pt x="127759" y="61179"/>
                  <a:pt x="113368" y="105117"/>
                  <a:pt x="115874" y="156933"/>
                </a:cubicBezTo>
                <a:lnTo>
                  <a:pt x="115967" y="158138"/>
                </a:lnTo>
                <a:cubicBezTo>
                  <a:pt x="146143" y="145346"/>
                  <a:pt x="180497" y="136077"/>
                  <a:pt x="218286" y="130608"/>
                </a:cubicBezTo>
                <a:cubicBezTo>
                  <a:pt x="238062" y="107619"/>
                  <a:pt x="258768" y="87226"/>
                  <a:pt x="279937" y="70078"/>
                </a:cubicBezTo>
                <a:cubicBezTo>
                  <a:pt x="246697" y="46162"/>
                  <a:pt x="217450" y="34112"/>
                  <a:pt x="192845" y="34112"/>
                </a:cubicBezTo>
                <a:close/>
                <a:moveTo>
                  <a:pt x="192845" y="0"/>
                </a:moveTo>
                <a:cubicBezTo>
                  <a:pt x="225342" y="0"/>
                  <a:pt x="262482" y="14924"/>
                  <a:pt x="303149" y="44494"/>
                </a:cubicBezTo>
                <a:cubicBezTo>
                  <a:pt x="343816" y="14924"/>
                  <a:pt x="380956" y="0"/>
                  <a:pt x="413453" y="0"/>
                </a:cubicBezTo>
                <a:cubicBezTo>
                  <a:pt x="435643" y="0"/>
                  <a:pt x="455513" y="5562"/>
                  <a:pt x="472411" y="16500"/>
                </a:cubicBezTo>
                <a:cubicBezTo>
                  <a:pt x="491445" y="28828"/>
                  <a:pt x="506208" y="50148"/>
                  <a:pt x="515214" y="78050"/>
                </a:cubicBezTo>
                <a:cubicBezTo>
                  <a:pt x="523756" y="104468"/>
                  <a:pt x="526820" y="135613"/>
                  <a:pt x="524127" y="167964"/>
                </a:cubicBezTo>
                <a:lnTo>
                  <a:pt x="524127" y="174824"/>
                </a:lnTo>
                <a:cubicBezTo>
                  <a:pt x="577144" y="205506"/>
                  <a:pt x="606298" y="246662"/>
                  <a:pt x="606298" y="290971"/>
                </a:cubicBezTo>
                <a:cubicBezTo>
                  <a:pt x="606298" y="337597"/>
                  <a:pt x="574451" y="380236"/>
                  <a:pt x="516607" y="411382"/>
                </a:cubicBezTo>
                <a:cubicBezTo>
                  <a:pt x="516700" y="412216"/>
                  <a:pt x="516792" y="412958"/>
                  <a:pt x="516792" y="413792"/>
                </a:cubicBezTo>
                <a:cubicBezTo>
                  <a:pt x="521528" y="479513"/>
                  <a:pt x="503051" y="529105"/>
                  <a:pt x="464519" y="553299"/>
                </a:cubicBezTo>
                <a:cubicBezTo>
                  <a:pt x="448363" y="563495"/>
                  <a:pt x="429701" y="568686"/>
                  <a:pt x="408903" y="568686"/>
                </a:cubicBezTo>
                <a:cubicBezTo>
                  <a:pt x="376870" y="568686"/>
                  <a:pt x="340381" y="556172"/>
                  <a:pt x="303149" y="532628"/>
                </a:cubicBezTo>
                <a:cubicBezTo>
                  <a:pt x="266010" y="556172"/>
                  <a:pt x="229428" y="568686"/>
                  <a:pt x="197395" y="568686"/>
                </a:cubicBezTo>
                <a:cubicBezTo>
                  <a:pt x="176690" y="568686"/>
                  <a:pt x="157935" y="563495"/>
                  <a:pt x="141779" y="553299"/>
                </a:cubicBezTo>
                <a:cubicBezTo>
                  <a:pt x="103340" y="529105"/>
                  <a:pt x="84770" y="479513"/>
                  <a:pt x="89506" y="413700"/>
                </a:cubicBezTo>
                <a:cubicBezTo>
                  <a:pt x="89598" y="412958"/>
                  <a:pt x="89691" y="412124"/>
                  <a:pt x="89784" y="411382"/>
                </a:cubicBezTo>
                <a:cubicBezTo>
                  <a:pt x="31847" y="380236"/>
                  <a:pt x="0" y="337597"/>
                  <a:pt x="0" y="290971"/>
                </a:cubicBezTo>
                <a:cubicBezTo>
                  <a:pt x="0" y="246662"/>
                  <a:pt x="29154" y="205506"/>
                  <a:pt x="82171" y="174824"/>
                </a:cubicBezTo>
                <a:lnTo>
                  <a:pt x="82171" y="167964"/>
                </a:lnTo>
                <a:cubicBezTo>
                  <a:pt x="79478" y="135613"/>
                  <a:pt x="82542" y="104468"/>
                  <a:pt x="91084" y="78050"/>
                </a:cubicBezTo>
                <a:cubicBezTo>
                  <a:pt x="100090" y="50148"/>
                  <a:pt x="114946" y="28828"/>
                  <a:pt x="133887" y="16500"/>
                </a:cubicBezTo>
                <a:cubicBezTo>
                  <a:pt x="150785" y="5562"/>
                  <a:pt x="170655" y="0"/>
                  <a:pt x="192845"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rgbClr val="FF0000"/>
              </a:solidFill>
              <a:latin typeface="阿里巴巴普惠体 M" panose="00020600040101010101" pitchFamily="18" charset="-122"/>
              <a:ea typeface="阿里巴巴普惠体 M" panose="00020600040101010101" pitchFamily="18" charset="-122"/>
            </a:endParaRPr>
          </a:p>
        </p:txBody>
      </p:sp>
      <p:sp>
        <p:nvSpPr>
          <p:cNvPr id="48" name="椭圆 45"/>
          <p:cNvSpPr/>
          <p:nvPr/>
        </p:nvSpPr>
        <p:spPr>
          <a:xfrm>
            <a:off x="5265294" y="1103894"/>
            <a:ext cx="755387" cy="733741"/>
          </a:xfrm>
          <a:custGeom>
            <a:avLst/>
            <a:gdLst>
              <a:gd name="connsiteX0" fmla="*/ 357006 w 608274"/>
              <a:gd name="connsiteY0" fmla="*/ 315793 h 590844"/>
              <a:gd name="connsiteX1" fmla="*/ 344664 w 608274"/>
              <a:gd name="connsiteY1" fmla="*/ 351821 h 590844"/>
              <a:gd name="connsiteX2" fmla="*/ 552405 w 608274"/>
              <a:gd name="connsiteY2" fmla="*/ 559238 h 590844"/>
              <a:gd name="connsiteX3" fmla="*/ 554572 w 608274"/>
              <a:gd name="connsiteY3" fmla="*/ 560178 h 590844"/>
              <a:gd name="connsiteX4" fmla="*/ 554666 w 608274"/>
              <a:gd name="connsiteY4" fmla="*/ 560178 h 590844"/>
              <a:gd name="connsiteX5" fmla="*/ 556928 w 608274"/>
              <a:gd name="connsiteY5" fmla="*/ 559238 h 590844"/>
              <a:gd name="connsiteX6" fmla="*/ 576618 w 608274"/>
              <a:gd name="connsiteY6" fmla="*/ 539578 h 590844"/>
              <a:gd name="connsiteX7" fmla="*/ 577560 w 608274"/>
              <a:gd name="connsiteY7" fmla="*/ 537320 h 590844"/>
              <a:gd name="connsiteX8" fmla="*/ 576618 w 608274"/>
              <a:gd name="connsiteY8" fmla="*/ 535063 h 590844"/>
              <a:gd name="connsiteX9" fmla="*/ 347019 w 608274"/>
              <a:gd name="connsiteY9" fmla="*/ 272617 h 590844"/>
              <a:gd name="connsiteX10" fmla="*/ 361339 w 608274"/>
              <a:gd name="connsiteY10" fmla="*/ 276756 h 590844"/>
              <a:gd name="connsiteX11" fmla="*/ 370572 w 608274"/>
              <a:gd name="connsiteY11" fmla="*/ 285974 h 590844"/>
              <a:gd name="connsiteX12" fmla="*/ 598287 w 608274"/>
              <a:gd name="connsiteY12" fmla="*/ 513333 h 590844"/>
              <a:gd name="connsiteX13" fmla="*/ 608274 w 608274"/>
              <a:gd name="connsiteY13" fmla="*/ 537320 h 590844"/>
              <a:gd name="connsiteX14" fmla="*/ 598287 w 608274"/>
              <a:gd name="connsiteY14" fmla="*/ 561213 h 590844"/>
              <a:gd name="connsiteX15" fmla="*/ 578691 w 608274"/>
              <a:gd name="connsiteY15" fmla="*/ 580873 h 590844"/>
              <a:gd name="connsiteX16" fmla="*/ 554666 w 608274"/>
              <a:gd name="connsiteY16" fmla="*/ 590844 h 590844"/>
              <a:gd name="connsiteX17" fmla="*/ 554572 w 608274"/>
              <a:gd name="connsiteY17" fmla="*/ 590844 h 590844"/>
              <a:gd name="connsiteX18" fmla="*/ 530736 w 608274"/>
              <a:gd name="connsiteY18" fmla="*/ 580873 h 590844"/>
              <a:gd name="connsiteX19" fmla="*/ 316211 w 608274"/>
              <a:gd name="connsiteY19" fmla="*/ 366683 h 590844"/>
              <a:gd name="connsiteX20" fmla="*/ 312442 w 608274"/>
              <a:gd name="connsiteY20" fmla="*/ 350880 h 590844"/>
              <a:gd name="connsiteX21" fmla="*/ 327328 w 608274"/>
              <a:gd name="connsiteY21" fmla="*/ 307610 h 590844"/>
              <a:gd name="connsiteX22" fmla="*/ 335902 w 608274"/>
              <a:gd name="connsiteY22" fmla="*/ 282588 h 590844"/>
              <a:gd name="connsiteX23" fmla="*/ 347019 w 608274"/>
              <a:gd name="connsiteY23" fmla="*/ 272617 h 590844"/>
              <a:gd name="connsiteX24" fmla="*/ 74870 w 608274"/>
              <a:gd name="connsiteY24" fmla="*/ 82350 h 590844"/>
              <a:gd name="connsiteX25" fmla="*/ 426850 w 608274"/>
              <a:gd name="connsiteY25" fmla="*/ 82350 h 590844"/>
              <a:gd name="connsiteX26" fmla="*/ 426850 w 608274"/>
              <a:gd name="connsiteY26" fmla="*/ 306027 h 590844"/>
              <a:gd name="connsiteX27" fmla="*/ 379461 w 608274"/>
              <a:gd name="connsiteY27" fmla="*/ 258714 h 590844"/>
              <a:gd name="connsiteX28" fmla="*/ 341210 w 608274"/>
              <a:gd name="connsiteY28" fmla="*/ 247709 h 590844"/>
              <a:gd name="connsiteX29" fmla="*/ 315867 w 608274"/>
              <a:gd name="connsiteY29" fmla="*/ 265957 h 590844"/>
              <a:gd name="connsiteX30" fmla="*/ 204507 w 608274"/>
              <a:gd name="connsiteY30" fmla="*/ 235763 h 590844"/>
              <a:gd name="connsiteX31" fmla="*/ 195274 w 608274"/>
              <a:gd name="connsiteY31" fmla="*/ 230590 h 590844"/>
              <a:gd name="connsiteX32" fmla="*/ 213740 w 608274"/>
              <a:gd name="connsiteY32" fmla="*/ 231154 h 590844"/>
              <a:gd name="connsiteX33" fmla="*/ 225517 w 608274"/>
              <a:gd name="connsiteY33" fmla="*/ 231719 h 590844"/>
              <a:gd name="connsiteX34" fmla="*/ 248599 w 608274"/>
              <a:gd name="connsiteY34" fmla="*/ 232377 h 590844"/>
              <a:gd name="connsiteX35" fmla="*/ 322085 w 608274"/>
              <a:gd name="connsiteY35" fmla="*/ 227674 h 590844"/>
              <a:gd name="connsiteX36" fmla="*/ 361749 w 608274"/>
              <a:gd name="connsiteY36" fmla="*/ 186852 h 590844"/>
              <a:gd name="connsiteX37" fmla="*/ 323216 w 608274"/>
              <a:gd name="connsiteY37" fmla="*/ 133049 h 590844"/>
              <a:gd name="connsiteX38" fmla="*/ 205167 w 608274"/>
              <a:gd name="connsiteY38" fmla="*/ 122514 h 590844"/>
              <a:gd name="connsiteX39" fmla="*/ 158248 w 608274"/>
              <a:gd name="connsiteY39" fmla="*/ 124395 h 590844"/>
              <a:gd name="connsiteX40" fmla="*/ 157683 w 608274"/>
              <a:gd name="connsiteY40" fmla="*/ 124395 h 590844"/>
              <a:gd name="connsiteX41" fmla="*/ 137239 w 608274"/>
              <a:gd name="connsiteY41" fmla="*/ 144336 h 590844"/>
              <a:gd name="connsiteX42" fmla="*/ 157212 w 608274"/>
              <a:gd name="connsiteY42" fmla="*/ 165312 h 590844"/>
              <a:gd name="connsiteX43" fmla="*/ 208087 w 608274"/>
              <a:gd name="connsiteY43" fmla="*/ 163336 h 590844"/>
              <a:gd name="connsiteX44" fmla="*/ 306634 w 608274"/>
              <a:gd name="connsiteY44" fmla="*/ 170485 h 590844"/>
              <a:gd name="connsiteX45" fmla="*/ 321049 w 608274"/>
              <a:gd name="connsiteY45" fmla="*/ 183465 h 590844"/>
              <a:gd name="connsiteX46" fmla="*/ 311251 w 608274"/>
              <a:gd name="connsiteY46" fmla="*/ 188263 h 590844"/>
              <a:gd name="connsiteX47" fmla="*/ 250200 w 608274"/>
              <a:gd name="connsiteY47" fmla="*/ 191461 h 590844"/>
              <a:gd name="connsiteX48" fmla="*/ 225517 w 608274"/>
              <a:gd name="connsiteY48" fmla="*/ 190896 h 590844"/>
              <a:gd name="connsiteX49" fmla="*/ 216755 w 608274"/>
              <a:gd name="connsiteY49" fmla="*/ 190426 h 590844"/>
              <a:gd name="connsiteX50" fmla="*/ 156929 w 608274"/>
              <a:gd name="connsiteY50" fmla="*/ 206040 h 590844"/>
              <a:gd name="connsiteX51" fmla="*/ 150335 w 608274"/>
              <a:gd name="connsiteY51" fmla="*/ 236516 h 590844"/>
              <a:gd name="connsiteX52" fmla="*/ 187078 w 608274"/>
              <a:gd name="connsiteY52" fmla="*/ 272823 h 590844"/>
              <a:gd name="connsiteX53" fmla="*/ 300887 w 608274"/>
              <a:gd name="connsiteY53" fmla="*/ 305839 h 590844"/>
              <a:gd name="connsiteX54" fmla="*/ 291277 w 608274"/>
              <a:gd name="connsiteY54" fmla="*/ 334057 h 590844"/>
              <a:gd name="connsiteX55" fmla="*/ 74870 w 608274"/>
              <a:gd name="connsiteY55" fmla="*/ 334057 h 590844"/>
              <a:gd name="connsiteX56" fmla="*/ 41731 w 608274"/>
              <a:gd name="connsiteY56" fmla="*/ 0 h 590844"/>
              <a:gd name="connsiteX57" fmla="*/ 459894 w 608274"/>
              <a:gd name="connsiteY57" fmla="*/ 0 h 590844"/>
              <a:gd name="connsiteX58" fmla="*/ 501720 w 608274"/>
              <a:gd name="connsiteY58" fmla="*/ 41669 h 590844"/>
              <a:gd name="connsiteX59" fmla="*/ 501720 w 608274"/>
              <a:gd name="connsiteY59" fmla="*/ 374737 h 590844"/>
              <a:gd name="connsiteX60" fmla="*/ 501155 w 608274"/>
              <a:gd name="connsiteY60" fmla="*/ 380193 h 590844"/>
              <a:gd name="connsiteX61" fmla="*/ 457539 w 608274"/>
              <a:gd name="connsiteY61" fmla="*/ 336643 h 590844"/>
              <a:gd name="connsiteX62" fmla="*/ 457539 w 608274"/>
              <a:gd name="connsiteY62" fmla="*/ 66971 h 590844"/>
              <a:gd name="connsiteX63" fmla="*/ 442184 w 608274"/>
              <a:gd name="connsiteY63" fmla="*/ 51639 h 590844"/>
              <a:gd name="connsiteX64" fmla="*/ 59536 w 608274"/>
              <a:gd name="connsiteY64" fmla="*/ 51639 h 590844"/>
              <a:gd name="connsiteX65" fmla="*/ 44181 w 608274"/>
              <a:gd name="connsiteY65" fmla="*/ 66971 h 590844"/>
              <a:gd name="connsiteX66" fmla="*/ 44181 w 608274"/>
              <a:gd name="connsiteY66" fmla="*/ 349341 h 590844"/>
              <a:gd name="connsiteX67" fmla="*/ 59536 w 608274"/>
              <a:gd name="connsiteY67" fmla="*/ 364673 h 590844"/>
              <a:gd name="connsiteX68" fmla="*/ 287128 w 608274"/>
              <a:gd name="connsiteY68" fmla="*/ 364673 h 590844"/>
              <a:gd name="connsiteX69" fmla="*/ 298055 w 608274"/>
              <a:gd name="connsiteY69" fmla="*/ 384708 h 590844"/>
              <a:gd name="connsiteX70" fmla="*/ 329801 w 608274"/>
              <a:gd name="connsiteY70" fmla="*/ 416406 h 590844"/>
              <a:gd name="connsiteX71" fmla="*/ 41731 w 608274"/>
              <a:gd name="connsiteY71" fmla="*/ 416406 h 590844"/>
              <a:gd name="connsiteX72" fmla="*/ 0 w 608274"/>
              <a:gd name="connsiteY72" fmla="*/ 374737 h 590844"/>
              <a:gd name="connsiteX73" fmla="*/ 0 w 608274"/>
              <a:gd name="connsiteY73" fmla="*/ 41669 h 590844"/>
              <a:gd name="connsiteX74" fmla="*/ 41731 w 608274"/>
              <a:gd name="connsiteY74" fmla="*/ 0 h 59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8274" h="590844">
                <a:moveTo>
                  <a:pt x="357006" y="315793"/>
                </a:moveTo>
                <a:lnTo>
                  <a:pt x="344664" y="351821"/>
                </a:lnTo>
                <a:lnTo>
                  <a:pt x="552405" y="559238"/>
                </a:lnTo>
                <a:cubicBezTo>
                  <a:pt x="552971" y="559802"/>
                  <a:pt x="553818" y="560178"/>
                  <a:pt x="554572" y="560178"/>
                </a:cubicBezTo>
                <a:lnTo>
                  <a:pt x="554666" y="560178"/>
                </a:lnTo>
                <a:cubicBezTo>
                  <a:pt x="555514" y="560178"/>
                  <a:pt x="556362" y="559802"/>
                  <a:pt x="556928" y="559238"/>
                </a:cubicBezTo>
                <a:lnTo>
                  <a:pt x="576618" y="539578"/>
                </a:lnTo>
                <a:cubicBezTo>
                  <a:pt x="577372" y="538825"/>
                  <a:pt x="577560" y="537885"/>
                  <a:pt x="577560" y="537320"/>
                </a:cubicBezTo>
                <a:cubicBezTo>
                  <a:pt x="577560" y="536756"/>
                  <a:pt x="577372" y="535815"/>
                  <a:pt x="576618" y="535063"/>
                </a:cubicBezTo>
                <a:close/>
                <a:moveTo>
                  <a:pt x="347019" y="272617"/>
                </a:moveTo>
                <a:cubicBezTo>
                  <a:pt x="352106" y="271394"/>
                  <a:pt x="357571" y="272993"/>
                  <a:pt x="361339" y="276756"/>
                </a:cubicBezTo>
                <a:lnTo>
                  <a:pt x="370572" y="285974"/>
                </a:lnTo>
                <a:lnTo>
                  <a:pt x="598287" y="513333"/>
                </a:lnTo>
                <a:cubicBezTo>
                  <a:pt x="604694" y="519730"/>
                  <a:pt x="608274" y="528290"/>
                  <a:pt x="608274" y="537320"/>
                </a:cubicBezTo>
                <a:cubicBezTo>
                  <a:pt x="608274" y="546351"/>
                  <a:pt x="604694" y="554817"/>
                  <a:pt x="598287" y="561213"/>
                </a:cubicBezTo>
                <a:lnTo>
                  <a:pt x="578691" y="580873"/>
                </a:lnTo>
                <a:cubicBezTo>
                  <a:pt x="572284" y="587269"/>
                  <a:pt x="563805" y="590844"/>
                  <a:pt x="554666" y="590844"/>
                </a:cubicBezTo>
                <a:lnTo>
                  <a:pt x="554572" y="590844"/>
                </a:lnTo>
                <a:cubicBezTo>
                  <a:pt x="545622" y="590844"/>
                  <a:pt x="537143" y="587269"/>
                  <a:pt x="530736" y="580873"/>
                </a:cubicBezTo>
                <a:lnTo>
                  <a:pt x="316211" y="366683"/>
                </a:lnTo>
                <a:cubicBezTo>
                  <a:pt x="312066" y="362544"/>
                  <a:pt x="310558" y="356430"/>
                  <a:pt x="312442" y="350880"/>
                </a:cubicBezTo>
                <a:lnTo>
                  <a:pt x="327328" y="307610"/>
                </a:lnTo>
                <a:lnTo>
                  <a:pt x="335902" y="282588"/>
                </a:lnTo>
                <a:cubicBezTo>
                  <a:pt x="337598" y="277602"/>
                  <a:pt x="341837" y="273840"/>
                  <a:pt x="347019" y="272617"/>
                </a:cubicBezTo>
                <a:close/>
                <a:moveTo>
                  <a:pt x="74870" y="82350"/>
                </a:moveTo>
                <a:lnTo>
                  <a:pt x="426850" y="82350"/>
                </a:lnTo>
                <a:lnTo>
                  <a:pt x="426850" y="306027"/>
                </a:lnTo>
                <a:lnTo>
                  <a:pt x="379461" y="258714"/>
                </a:lnTo>
                <a:cubicBezTo>
                  <a:pt x="369474" y="248650"/>
                  <a:pt x="354966" y="244511"/>
                  <a:pt x="341210" y="247709"/>
                </a:cubicBezTo>
                <a:cubicBezTo>
                  <a:pt x="330564" y="250249"/>
                  <a:pt x="321520" y="256927"/>
                  <a:pt x="315867" y="265957"/>
                </a:cubicBezTo>
                <a:cubicBezTo>
                  <a:pt x="275073" y="263229"/>
                  <a:pt x="245113" y="254764"/>
                  <a:pt x="204507" y="235763"/>
                </a:cubicBezTo>
                <a:cubicBezTo>
                  <a:pt x="200550" y="233882"/>
                  <a:pt x="197535" y="232095"/>
                  <a:pt x="195274" y="230590"/>
                </a:cubicBezTo>
                <a:cubicBezTo>
                  <a:pt x="201398" y="230308"/>
                  <a:pt x="209500" y="230872"/>
                  <a:pt x="213740" y="231154"/>
                </a:cubicBezTo>
                <a:cubicBezTo>
                  <a:pt x="218262" y="231531"/>
                  <a:pt x="222313" y="231719"/>
                  <a:pt x="225517" y="231719"/>
                </a:cubicBezTo>
                <a:cubicBezTo>
                  <a:pt x="232959" y="231719"/>
                  <a:pt x="240779" y="232095"/>
                  <a:pt x="248599" y="232377"/>
                </a:cubicBezTo>
                <a:cubicBezTo>
                  <a:pt x="272812" y="233318"/>
                  <a:pt x="297966" y="234258"/>
                  <a:pt x="322085" y="227674"/>
                </a:cubicBezTo>
                <a:cubicBezTo>
                  <a:pt x="355813" y="218456"/>
                  <a:pt x="361089" y="196070"/>
                  <a:pt x="361749" y="186852"/>
                </a:cubicBezTo>
                <a:cubicBezTo>
                  <a:pt x="363351" y="165594"/>
                  <a:pt x="347900" y="143960"/>
                  <a:pt x="323216" y="133049"/>
                </a:cubicBezTo>
                <a:cubicBezTo>
                  <a:pt x="286190" y="116776"/>
                  <a:pt x="245019" y="119692"/>
                  <a:pt x="205167" y="122514"/>
                </a:cubicBezTo>
                <a:cubicBezTo>
                  <a:pt x="188585" y="123737"/>
                  <a:pt x="172851" y="124866"/>
                  <a:pt x="158248" y="124395"/>
                </a:cubicBezTo>
                <a:lnTo>
                  <a:pt x="157683" y="124395"/>
                </a:lnTo>
                <a:cubicBezTo>
                  <a:pt x="146660" y="124395"/>
                  <a:pt x="137522" y="133237"/>
                  <a:pt x="137239" y="144336"/>
                </a:cubicBezTo>
                <a:cubicBezTo>
                  <a:pt x="136956" y="155623"/>
                  <a:pt x="145907" y="165030"/>
                  <a:pt x="157212" y="165312"/>
                </a:cubicBezTo>
                <a:cubicBezTo>
                  <a:pt x="173699" y="165688"/>
                  <a:pt x="191223" y="164465"/>
                  <a:pt x="208087" y="163336"/>
                </a:cubicBezTo>
                <a:cubicBezTo>
                  <a:pt x="242946" y="160891"/>
                  <a:pt x="278935" y="158257"/>
                  <a:pt x="306634" y="170485"/>
                </a:cubicBezTo>
                <a:cubicBezTo>
                  <a:pt x="316809" y="174906"/>
                  <a:pt x="320955" y="181866"/>
                  <a:pt x="321049" y="183465"/>
                </a:cubicBezTo>
                <a:cubicBezTo>
                  <a:pt x="320672" y="184124"/>
                  <a:pt x="318034" y="186381"/>
                  <a:pt x="311251" y="188263"/>
                </a:cubicBezTo>
                <a:cubicBezTo>
                  <a:pt x="293256" y="193248"/>
                  <a:pt x="271398" y="192307"/>
                  <a:pt x="250200" y="191461"/>
                </a:cubicBezTo>
                <a:cubicBezTo>
                  <a:pt x="241815" y="191178"/>
                  <a:pt x="233525" y="190896"/>
                  <a:pt x="225517" y="190896"/>
                </a:cubicBezTo>
                <a:cubicBezTo>
                  <a:pt x="223067" y="190896"/>
                  <a:pt x="220052" y="190614"/>
                  <a:pt x="216755" y="190426"/>
                </a:cubicBezTo>
                <a:cubicBezTo>
                  <a:pt x="198477" y="189015"/>
                  <a:pt x="170873" y="187134"/>
                  <a:pt x="156929" y="206040"/>
                </a:cubicBezTo>
                <a:cubicBezTo>
                  <a:pt x="150052" y="215258"/>
                  <a:pt x="147697" y="226075"/>
                  <a:pt x="150335" y="236516"/>
                </a:cubicBezTo>
                <a:cubicBezTo>
                  <a:pt x="154857" y="254387"/>
                  <a:pt x="172851" y="266145"/>
                  <a:pt x="187078" y="272823"/>
                </a:cubicBezTo>
                <a:cubicBezTo>
                  <a:pt x="228437" y="292200"/>
                  <a:pt x="260752" y="301888"/>
                  <a:pt x="300887" y="305839"/>
                </a:cubicBezTo>
                <a:lnTo>
                  <a:pt x="291277" y="334057"/>
                </a:lnTo>
                <a:lnTo>
                  <a:pt x="74870" y="334057"/>
                </a:lnTo>
                <a:close/>
                <a:moveTo>
                  <a:pt x="41731" y="0"/>
                </a:moveTo>
                <a:lnTo>
                  <a:pt x="459894" y="0"/>
                </a:lnTo>
                <a:cubicBezTo>
                  <a:pt x="482974" y="0"/>
                  <a:pt x="501720" y="18624"/>
                  <a:pt x="501720" y="41669"/>
                </a:cubicBezTo>
                <a:lnTo>
                  <a:pt x="501720" y="374737"/>
                </a:lnTo>
                <a:cubicBezTo>
                  <a:pt x="501720" y="376618"/>
                  <a:pt x="501343" y="378311"/>
                  <a:pt x="501155" y="380193"/>
                </a:cubicBezTo>
                <a:lnTo>
                  <a:pt x="457539" y="336643"/>
                </a:lnTo>
                <a:lnTo>
                  <a:pt x="457539" y="66971"/>
                </a:lnTo>
                <a:cubicBezTo>
                  <a:pt x="457539" y="58506"/>
                  <a:pt x="450663" y="51639"/>
                  <a:pt x="442184" y="51639"/>
                </a:cubicBezTo>
                <a:lnTo>
                  <a:pt x="59536" y="51639"/>
                </a:lnTo>
                <a:cubicBezTo>
                  <a:pt x="51057" y="51639"/>
                  <a:pt x="44181" y="58506"/>
                  <a:pt x="44181" y="66971"/>
                </a:cubicBezTo>
                <a:lnTo>
                  <a:pt x="44181" y="349341"/>
                </a:lnTo>
                <a:cubicBezTo>
                  <a:pt x="44181" y="357806"/>
                  <a:pt x="51057" y="364673"/>
                  <a:pt x="59536" y="364673"/>
                </a:cubicBezTo>
                <a:lnTo>
                  <a:pt x="287128" y="364673"/>
                </a:lnTo>
                <a:cubicBezTo>
                  <a:pt x="288729" y="372198"/>
                  <a:pt x="292497" y="379158"/>
                  <a:pt x="298055" y="384708"/>
                </a:cubicBezTo>
                <a:lnTo>
                  <a:pt x="329801" y="416406"/>
                </a:lnTo>
                <a:lnTo>
                  <a:pt x="41731" y="416406"/>
                </a:lnTo>
                <a:cubicBezTo>
                  <a:pt x="18746" y="416406"/>
                  <a:pt x="0" y="397688"/>
                  <a:pt x="0" y="374737"/>
                </a:cubicBezTo>
                <a:lnTo>
                  <a:pt x="0" y="41669"/>
                </a:lnTo>
                <a:cubicBezTo>
                  <a:pt x="0" y="18624"/>
                  <a:pt x="18746" y="0"/>
                  <a:pt x="41731"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8" name="文本框 17"/>
          <p:cNvSpPr txBox="1"/>
          <p:nvPr/>
        </p:nvSpPr>
        <p:spPr>
          <a:xfrm>
            <a:off x="1740503" y="450599"/>
            <a:ext cx="7383303"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accent2"/>
                </a:solidFill>
                <a:latin typeface="阿里巴巴普惠体 M" panose="00020600040101010101" pitchFamily="18" charset="-122"/>
                <a:ea typeface="阿里巴巴普惠体 M" panose="00020600040101010101" pitchFamily="18" charset="-122"/>
              </a:rPr>
              <a:t>RNN</a:t>
            </a:r>
            <a:r>
              <a:rPr lang="zh-CN" altLang="en-US" sz="2800" b="1" dirty="0">
                <a:solidFill>
                  <a:schemeClr val="accent2"/>
                </a:solidFill>
                <a:latin typeface="阿里巴巴普惠体 M" panose="00020600040101010101" pitchFamily="18" charset="-122"/>
                <a:ea typeface="阿里巴巴普惠体 M" panose="00020600040101010101" pitchFamily="18" charset="-122"/>
              </a:rPr>
              <a:t>概述（</a:t>
            </a:r>
            <a:r>
              <a:rPr lang="en-US" altLang="zh-CN" sz="2800" b="1" dirty="0">
                <a:solidFill>
                  <a:schemeClr val="accent2"/>
                </a:solidFill>
                <a:latin typeface="阿里巴巴普惠体 M" panose="00020600040101010101" pitchFamily="18" charset="-122"/>
                <a:ea typeface="阿里巴巴普惠体 M" panose="00020600040101010101" pitchFamily="18" charset="-122"/>
              </a:rPr>
              <a:t>Recurrent</a:t>
            </a:r>
            <a:r>
              <a:rPr lang="zh-CN" altLang="en-US" sz="2800" b="1" dirty="0">
                <a:solidFill>
                  <a:schemeClr val="accent2"/>
                </a:solidFill>
                <a:latin typeface="阿里巴巴普惠体 M" panose="00020600040101010101" pitchFamily="18" charset="-122"/>
                <a:ea typeface="阿里巴巴普惠体 M" panose="00020600040101010101" pitchFamily="18" charset="-122"/>
              </a:rPr>
              <a:t> </a:t>
            </a:r>
            <a:r>
              <a:rPr lang="en-US" altLang="zh-CN" sz="2800" b="1" dirty="0">
                <a:solidFill>
                  <a:schemeClr val="accent2"/>
                </a:solidFill>
                <a:latin typeface="阿里巴巴普惠体 M" panose="00020600040101010101" pitchFamily="18" charset="-122"/>
                <a:ea typeface="阿里巴巴普惠体 M" panose="00020600040101010101" pitchFamily="18" charset="-122"/>
              </a:rPr>
              <a:t>Neutral</a:t>
            </a:r>
            <a:r>
              <a:rPr lang="zh-CN" altLang="en-US" sz="2800" b="1" dirty="0">
                <a:solidFill>
                  <a:schemeClr val="accent2"/>
                </a:solidFill>
                <a:latin typeface="阿里巴巴普惠体 M" panose="00020600040101010101" pitchFamily="18" charset="-122"/>
                <a:ea typeface="阿里巴巴普惠体 M" panose="00020600040101010101" pitchFamily="18" charset="-122"/>
              </a:rPr>
              <a:t> </a:t>
            </a:r>
            <a:r>
              <a:rPr lang="en-US" altLang="zh-CN" sz="2800" b="1" dirty="0">
                <a:solidFill>
                  <a:schemeClr val="accent2"/>
                </a:solidFill>
                <a:latin typeface="阿里巴巴普惠体 M" panose="00020600040101010101" pitchFamily="18" charset="-122"/>
                <a:ea typeface="阿里巴巴普惠体 M" panose="00020600040101010101" pitchFamily="18" charset="-122"/>
              </a:rPr>
              <a:t>Network</a:t>
            </a:r>
            <a:r>
              <a:rPr lang="zh-CN" altLang="en-US" sz="2800" b="1" dirty="0">
                <a:solidFill>
                  <a:schemeClr val="accent2"/>
                </a:solidFill>
                <a:latin typeface="阿里巴巴普惠体 M" panose="00020600040101010101" pitchFamily="18" charset="-122"/>
                <a:ea typeface="阿里巴巴普惠体 M" panose="00020600040101010101" pitchFamily="18" charset="-122"/>
              </a:rPr>
              <a:t>）</a:t>
            </a:r>
          </a:p>
        </p:txBody>
      </p:sp>
      <p:sp>
        <p:nvSpPr>
          <p:cNvPr id="20"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1"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pic>
        <p:nvPicPr>
          <p:cNvPr id="7" name="Picture 6">
            <a:extLst>
              <a:ext uri="{FF2B5EF4-FFF2-40B4-BE49-F238E27FC236}">
                <a16:creationId xmlns:a16="http://schemas.microsoft.com/office/drawing/2014/main" id="{3342A36D-951E-1D4F-8320-21A01FA3A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489" y="1812420"/>
            <a:ext cx="3767489" cy="4522359"/>
          </a:xfrm>
          <a:prstGeom prst="rect">
            <a:avLst/>
          </a:prstGeom>
        </p:spPr>
      </p:pic>
      <p:sp>
        <p:nvSpPr>
          <p:cNvPr id="8" name="TextBox 7">
            <a:extLst>
              <a:ext uri="{FF2B5EF4-FFF2-40B4-BE49-F238E27FC236}">
                <a16:creationId xmlns:a16="http://schemas.microsoft.com/office/drawing/2014/main" id="{3C16F649-4DCD-5B48-A358-2D21B5B48DAC}"/>
              </a:ext>
            </a:extLst>
          </p:cNvPr>
          <p:cNvSpPr txBox="1"/>
          <p:nvPr/>
        </p:nvSpPr>
        <p:spPr>
          <a:xfrm>
            <a:off x="1360967" y="1264320"/>
            <a:ext cx="2262158" cy="369332"/>
          </a:xfrm>
          <a:prstGeom prst="rect">
            <a:avLst/>
          </a:prstGeom>
          <a:noFill/>
        </p:spPr>
        <p:txBody>
          <a:bodyPr wrap="none" rtlCol="0">
            <a:spAutoFit/>
          </a:bodyPr>
          <a:lstStyle/>
          <a:p>
            <a:r>
              <a:rPr lang="en-CN" dirty="0"/>
              <a:t>简单的循环神经网络</a:t>
            </a:r>
          </a:p>
        </p:txBody>
      </p:sp>
      <p:pic>
        <p:nvPicPr>
          <p:cNvPr id="14" name="Picture 13">
            <a:extLst>
              <a:ext uri="{FF2B5EF4-FFF2-40B4-BE49-F238E27FC236}">
                <a16:creationId xmlns:a16="http://schemas.microsoft.com/office/drawing/2014/main" id="{3206D7F3-4F8C-7946-9377-AE1FF7F8C5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978" y="3730230"/>
            <a:ext cx="7588102" cy="2260622"/>
          </a:xfrm>
          <a:prstGeom prst="rect">
            <a:avLst/>
          </a:prstGeom>
        </p:spPr>
      </p:pic>
      <p:sp>
        <p:nvSpPr>
          <p:cNvPr id="22" name="TextBox 21">
            <a:extLst>
              <a:ext uri="{FF2B5EF4-FFF2-40B4-BE49-F238E27FC236}">
                <a16:creationId xmlns:a16="http://schemas.microsoft.com/office/drawing/2014/main" id="{6DD4EAEA-621B-DE40-984A-8B52E6A029D1}"/>
              </a:ext>
            </a:extLst>
          </p:cNvPr>
          <p:cNvSpPr txBox="1"/>
          <p:nvPr/>
        </p:nvSpPr>
        <p:spPr>
          <a:xfrm>
            <a:off x="5432154" y="2497082"/>
            <a:ext cx="2723823" cy="369332"/>
          </a:xfrm>
          <a:prstGeom prst="rect">
            <a:avLst/>
          </a:prstGeom>
          <a:noFill/>
        </p:spPr>
        <p:txBody>
          <a:bodyPr wrap="none" rtlCol="0">
            <a:spAutoFit/>
          </a:bodyPr>
          <a:lstStyle/>
          <a:p>
            <a:r>
              <a:rPr lang="en-CN" dirty="0"/>
              <a:t>用于处理序列数据的网络</a:t>
            </a:r>
          </a:p>
        </p:txBody>
      </p:sp>
    </p:spTree>
  </p:cSld>
  <p:clrMapOvr>
    <a:masterClrMapping/>
  </p:clrMapOvr>
  <mc:AlternateContent xmlns:mc="http://schemas.openxmlformats.org/markup-compatibility/2006" xmlns:p14="http://schemas.microsoft.com/office/powerpoint/2010/main">
    <mc:Choice Requires="p14">
      <p:transition spd="slow" p14:dur="1600" advTm="4000">
        <p14:gallery dir="l"/>
      </p:transition>
    </mc:Choice>
    <mc:Fallback xmlns="">
      <p:transition spd="slow" advTm="4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d0a8f099-e09d-4f3f-b5c4-15a4593f429b"/>
          <p:cNvGrpSpPr>
            <a:grpSpLocks noChangeAspect="1"/>
          </p:cNvGrpSpPr>
          <p:nvPr/>
        </p:nvGrpSpPr>
        <p:grpSpPr>
          <a:xfrm>
            <a:off x="650393" y="1990765"/>
            <a:ext cx="2870202" cy="2949128"/>
            <a:chOff x="4833170" y="2051499"/>
            <a:chExt cx="2637450" cy="2709979"/>
          </a:xfrm>
        </p:grpSpPr>
        <p:grpSp>
          <p:nvGrpSpPr>
            <p:cNvPr id="4" name="Group 25"/>
            <p:cNvGrpSpPr/>
            <p:nvPr/>
          </p:nvGrpSpPr>
          <p:grpSpPr>
            <a:xfrm rot="2700000">
              <a:off x="4822854" y="2089284"/>
              <a:ext cx="2616623" cy="2595992"/>
              <a:chOff x="4567237" y="1765300"/>
              <a:chExt cx="3422651" cy="3395663"/>
            </a:xfrm>
          </p:grpSpPr>
          <p:sp>
            <p:nvSpPr>
              <p:cNvPr id="21" name="Freeform: Shape 10"/>
              <p:cNvSpPr/>
              <p:nvPr/>
            </p:nvSpPr>
            <p:spPr>
              <a:xfrm flipV="1">
                <a:off x="4567237" y="1765300"/>
                <a:ext cx="1711326" cy="2068513"/>
              </a:xfrm>
              <a:custGeom>
                <a:avLst/>
                <a:gdLst>
                  <a:gd name="connsiteX0" fmla="*/ 0 w 1711326"/>
                  <a:gd name="connsiteY0" fmla="*/ 2068513 h 2068513"/>
                  <a:gd name="connsiteX1" fmla="*/ 1354138 w 1711326"/>
                  <a:gd name="connsiteY1" fmla="*/ 2068513 h 2068513"/>
                  <a:gd name="connsiteX2" fmla="*/ 1711326 w 1711326"/>
                  <a:gd name="connsiteY2" fmla="*/ 1711326 h 2068513"/>
                  <a:gd name="connsiteX3" fmla="*/ 0 w 1711326"/>
                  <a:gd name="connsiteY3" fmla="*/ 0 h 2068513"/>
                  <a:gd name="connsiteX4" fmla="*/ 0 w 1711326"/>
                  <a:gd name="connsiteY4" fmla="*/ 2068513 h 2068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326" h="2068513">
                    <a:moveTo>
                      <a:pt x="0" y="2068513"/>
                    </a:moveTo>
                    <a:lnTo>
                      <a:pt x="1354138" y="2068513"/>
                    </a:lnTo>
                    <a:lnTo>
                      <a:pt x="1711326" y="1711326"/>
                    </a:lnTo>
                    <a:lnTo>
                      <a:pt x="0" y="0"/>
                    </a:lnTo>
                    <a:lnTo>
                      <a:pt x="0" y="2068513"/>
                    </a:lnTo>
                    <a:close/>
                  </a:path>
                </a:pathLst>
              </a:custGeom>
              <a:solidFill>
                <a:schemeClr val="accent1"/>
              </a:solid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阿里巴巴普惠体 M" panose="00020600040101010101" pitchFamily="18" charset="-122"/>
                </a:endParaRPr>
              </a:p>
            </p:txBody>
          </p:sp>
          <p:sp>
            <p:nvSpPr>
              <p:cNvPr id="22" name="Freeform: Shape 23"/>
              <p:cNvSpPr/>
              <p:nvPr/>
            </p:nvSpPr>
            <p:spPr>
              <a:xfrm>
                <a:off x="4567237" y="3463131"/>
                <a:ext cx="2068513" cy="1697832"/>
              </a:xfrm>
              <a:custGeom>
                <a:avLst/>
                <a:gdLst>
                  <a:gd name="connsiteX0" fmla="*/ 370681 w 2068513"/>
                  <a:gd name="connsiteY0" fmla="*/ 0 h 1697832"/>
                  <a:gd name="connsiteX1" fmla="*/ 2068513 w 2068513"/>
                  <a:gd name="connsiteY1" fmla="*/ 1697832 h 1697832"/>
                  <a:gd name="connsiteX2" fmla="*/ 0 w 2068513"/>
                  <a:gd name="connsiteY2" fmla="*/ 1697832 h 1697832"/>
                  <a:gd name="connsiteX3" fmla="*/ 0 w 2068513"/>
                  <a:gd name="connsiteY3" fmla="*/ 370681 h 1697832"/>
                  <a:gd name="connsiteX4" fmla="*/ 370681 w 2068513"/>
                  <a:gd name="connsiteY4" fmla="*/ 0 h 1697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8513" h="1697832">
                    <a:moveTo>
                      <a:pt x="370681" y="0"/>
                    </a:moveTo>
                    <a:lnTo>
                      <a:pt x="2068513" y="1697832"/>
                    </a:lnTo>
                    <a:lnTo>
                      <a:pt x="0" y="1697832"/>
                    </a:lnTo>
                    <a:lnTo>
                      <a:pt x="0" y="370681"/>
                    </a:lnTo>
                    <a:lnTo>
                      <a:pt x="370681" y="0"/>
                    </a:lnTo>
                    <a:close/>
                  </a:path>
                </a:pathLst>
              </a:custGeom>
              <a:solidFill>
                <a:schemeClr val="accent6"/>
              </a:solid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阿里巴巴普惠体 M" panose="00020600040101010101" pitchFamily="18" charset="-122"/>
                </a:endParaRPr>
              </a:p>
            </p:txBody>
          </p:sp>
          <p:sp>
            <p:nvSpPr>
              <p:cNvPr id="23" name="Freeform: Shape 20"/>
              <p:cNvSpPr/>
              <p:nvPr/>
            </p:nvSpPr>
            <p:spPr>
              <a:xfrm flipH="1">
                <a:off x="6278562" y="3092450"/>
                <a:ext cx="1711326" cy="2068513"/>
              </a:xfrm>
              <a:custGeom>
                <a:avLst/>
                <a:gdLst>
                  <a:gd name="connsiteX0" fmla="*/ 0 w 1711326"/>
                  <a:gd name="connsiteY0" fmla="*/ 0 h 2068513"/>
                  <a:gd name="connsiteX1" fmla="*/ 0 w 1711326"/>
                  <a:gd name="connsiteY1" fmla="*/ 2068513 h 2068513"/>
                  <a:gd name="connsiteX2" fmla="*/ 1354138 w 1711326"/>
                  <a:gd name="connsiteY2" fmla="*/ 2068513 h 2068513"/>
                  <a:gd name="connsiteX3" fmla="*/ 1711326 w 1711326"/>
                  <a:gd name="connsiteY3" fmla="*/ 1711326 h 2068513"/>
                  <a:gd name="connsiteX4" fmla="*/ 0 w 1711326"/>
                  <a:gd name="connsiteY4" fmla="*/ 0 h 2068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326" h="2068513">
                    <a:moveTo>
                      <a:pt x="0" y="0"/>
                    </a:moveTo>
                    <a:lnTo>
                      <a:pt x="0" y="2068513"/>
                    </a:lnTo>
                    <a:lnTo>
                      <a:pt x="1354138" y="2068513"/>
                    </a:lnTo>
                    <a:lnTo>
                      <a:pt x="1711326" y="1711326"/>
                    </a:lnTo>
                    <a:lnTo>
                      <a:pt x="0" y="0"/>
                    </a:lnTo>
                    <a:close/>
                  </a:path>
                </a:pathLst>
              </a:custGeom>
              <a:solidFill>
                <a:schemeClr val="accent4"/>
              </a:solid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阿里巴巴普惠体 M" panose="00020600040101010101" pitchFamily="18" charset="-122"/>
                </a:endParaRPr>
              </a:p>
            </p:txBody>
          </p:sp>
          <p:sp>
            <p:nvSpPr>
              <p:cNvPr id="24" name="Freeform: Shape 13"/>
              <p:cNvSpPr/>
              <p:nvPr/>
            </p:nvSpPr>
            <p:spPr>
              <a:xfrm flipH="1" flipV="1">
                <a:off x="5921374" y="1765300"/>
                <a:ext cx="2068513" cy="2068513"/>
              </a:xfrm>
              <a:custGeom>
                <a:avLst/>
                <a:gdLst>
                  <a:gd name="connsiteX0" fmla="*/ 2068513 w 2068513"/>
                  <a:gd name="connsiteY0" fmla="*/ 2068513 h 2068513"/>
                  <a:gd name="connsiteX1" fmla="*/ 0 w 2068513"/>
                  <a:gd name="connsiteY1" fmla="*/ 2068513 h 2068513"/>
                  <a:gd name="connsiteX2" fmla="*/ 0 w 2068513"/>
                  <a:gd name="connsiteY2" fmla="*/ 0 h 2068513"/>
                  <a:gd name="connsiteX3" fmla="*/ 1 w 2068513"/>
                  <a:gd name="connsiteY3" fmla="*/ 1 h 2068513"/>
                  <a:gd name="connsiteX4" fmla="*/ 1 w 2068513"/>
                  <a:gd name="connsiteY4" fmla="*/ 741363 h 2068513"/>
                  <a:gd name="connsiteX5" fmla="*/ 370682 w 2068513"/>
                  <a:gd name="connsiteY5" fmla="*/ 370682 h 2068513"/>
                  <a:gd name="connsiteX6" fmla="*/ 2068513 w 2068513"/>
                  <a:gd name="connsiteY6" fmla="*/ 2068513 h 20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8513" h="2068513">
                    <a:moveTo>
                      <a:pt x="2068513" y="2068513"/>
                    </a:moveTo>
                    <a:lnTo>
                      <a:pt x="0" y="2068513"/>
                    </a:lnTo>
                    <a:lnTo>
                      <a:pt x="0" y="0"/>
                    </a:lnTo>
                    <a:lnTo>
                      <a:pt x="1" y="1"/>
                    </a:lnTo>
                    <a:lnTo>
                      <a:pt x="1" y="741363"/>
                    </a:lnTo>
                    <a:lnTo>
                      <a:pt x="370682" y="370682"/>
                    </a:lnTo>
                    <a:lnTo>
                      <a:pt x="2068513" y="2068513"/>
                    </a:lnTo>
                    <a:close/>
                  </a:path>
                </a:pathLst>
              </a:custGeom>
              <a:solidFill>
                <a:schemeClr val="accent2"/>
              </a:solid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阿里巴巴普惠体 M" panose="00020600040101010101" pitchFamily="18" charset="-122"/>
                </a:endParaRPr>
              </a:p>
            </p:txBody>
          </p:sp>
        </p:grpSp>
        <p:sp>
          <p:nvSpPr>
            <p:cNvPr id="11" name="Freeform: Shape 21"/>
            <p:cNvSpPr/>
            <p:nvPr/>
          </p:nvSpPr>
          <p:spPr bwMode="auto">
            <a:xfrm>
              <a:off x="4849521" y="3186897"/>
              <a:ext cx="199613" cy="359303"/>
            </a:xfrm>
            <a:custGeom>
              <a:avLst/>
              <a:gdLst>
                <a:gd name="T0" fmla="*/ 159 w 159"/>
                <a:gd name="T1" fmla="*/ 50 h 286"/>
                <a:gd name="T2" fmla="*/ 114 w 159"/>
                <a:gd name="T3" fmla="*/ 50 h 286"/>
                <a:gd name="T4" fmla="*/ 114 w 159"/>
                <a:gd name="T5" fmla="*/ 50 h 286"/>
                <a:gd name="T6" fmla="*/ 111 w 159"/>
                <a:gd name="T7" fmla="*/ 51 h 286"/>
                <a:gd name="T8" fmla="*/ 107 w 159"/>
                <a:gd name="T9" fmla="*/ 54 h 286"/>
                <a:gd name="T10" fmla="*/ 103 w 159"/>
                <a:gd name="T11" fmla="*/ 60 h 286"/>
                <a:gd name="T12" fmla="*/ 102 w 159"/>
                <a:gd name="T13" fmla="*/ 66 h 286"/>
                <a:gd name="T14" fmla="*/ 102 w 159"/>
                <a:gd name="T15" fmla="*/ 99 h 286"/>
                <a:gd name="T16" fmla="*/ 159 w 159"/>
                <a:gd name="T17" fmla="*/ 99 h 286"/>
                <a:gd name="T18" fmla="*/ 159 w 159"/>
                <a:gd name="T19" fmla="*/ 146 h 286"/>
                <a:gd name="T20" fmla="*/ 102 w 159"/>
                <a:gd name="T21" fmla="*/ 146 h 286"/>
                <a:gd name="T22" fmla="*/ 102 w 159"/>
                <a:gd name="T23" fmla="*/ 286 h 286"/>
                <a:gd name="T24" fmla="*/ 50 w 159"/>
                <a:gd name="T25" fmla="*/ 286 h 286"/>
                <a:gd name="T26" fmla="*/ 50 w 159"/>
                <a:gd name="T27" fmla="*/ 146 h 286"/>
                <a:gd name="T28" fmla="*/ 0 w 159"/>
                <a:gd name="T29" fmla="*/ 146 h 286"/>
                <a:gd name="T30" fmla="*/ 0 w 159"/>
                <a:gd name="T31" fmla="*/ 99 h 286"/>
                <a:gd name="T32" fmla="*/ 50 w 159"/>
                <a:gd name="T33" fmla="*/ 99 h 286"/>
                <a:gd name="T34" fmla="*/ 50 w 159"/>
                <a:gd name="T35" fmla="*/ 71 h 286"/>
                <a:gd name="T36" fmla="*/ 50 w 159"/>
                <a:gd name="T37" fmla="*/ 71 h 286"/>
                <a:gd name="T38" fmla="*/ 50 w 159"/>
                <a:gd name="T39" fmla="*/ 64 h 286"/>
                <a:gd name="T40" fmla="*/ 51 w 159"/>
                <a:gd name="T41" fmla="*/ 57 h 286"/>
                <a:gd name="T42" fmla="*/ 52 w 159"/>
                <a:gd name="T43" fmla="*/ 50 h 286"/>
                <a:gd name="T44" fmla="*/ 54 w 159"/>
                <a:gd name="T45" fmla="*/ 43 h 286"/>
                <a:gd name="T46" fmla="*/ 57 w 159"/>
                <a:gd name="T47" fmla="*/ 37 h 286"/>
                <a:gd name="T48" fmla="*/ 60 w 159"/>
                <a:gd name="T49" fmla="*/ 31 h 286"/>
                <a:gd name="T50" fmla="*/ 63 w 159"/>
                <a:gd name="T51" fmla="*/ 26 h 286"/>
                <a:gd name="T52" fmla="*/ 67 w 159"/>
                <a:gd name="T53" fmla="*/ 21 h 286"/>
                <a:gd name="T54" fmla="*/ 72 w 159"/>
                <a:gd name="T55" fmla="*/ 16 h 286"/>
                <a:gd name="T56" fmla="*/ 78 w 159"/>
                <a:gd name="T57" fmla="*/ 12 h 286"/>
                <a:gd name="T58" fmla="*/ 83 w 159"/>
                <a:gd name="T59" fmla="*/ 8 h 286"/>
                <a:gd name="T60" fmla="*/ 88 w 159"/>
                <a:gd name="T61" fmla="*/ 5 h 286"/>
                <a:gd name="T62" fmla="*/ 94 w 159"/>
                <a:gd name="T63" fmla="*/ 3 h 286"/>
                <a:gd name="T64" fmla="*/ 100 w 159"/>
                <a:gd name="T65" fmla="*/ 1 h 286"/>
                <a:gd name="T66" fmla="*/ 108 w 159"/>
                <a:gd name="T67" fmla="*/ 0 h 286"/>
                <a:gd name="T68" fmla="*/ 114 w 159"/>
                <a:gd name="T69" fmla="*/ 0 h 286"/>
                <a:gd name="T70" fmla="*/ 159 w 159"/>
                <a:gd name="T71" fmla="*/ 0 h 286"/>
                <a:gd name="T72" fmla="*/ 159 w 159"/>
                <a:gd name="T73" fmla="*/ 5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286">
                  <a:moveTo>
                    <a:pt x="159" y="50"/>
                  </a:moveTo>
                  <a:lnTo>
                    <a:pt x="114" y="50"/>
                  </a:lnTo>
                  <a:lnTo>
                    <a:pt x="114" y="50"/>
                  </a:lnTo>
                  <a:lnTo>
                    <a:pt x="111" y="51"/>
                  </a:lnTo>
                  <a:lnTo>
                    <a:pt x="107" y="54"/>
                  </a:lnTo>
                  <a:lnTo>
                    <a:pt x="103" y="60"/>
                  </a:lnTo>
                  <a:lnTo>
                    <a:pt x="102" y="66"/>
                  </a:lnTo>
                  <a:lnTo>
                    <a:pt x="102" y="99"/>
                  </a:lnTo>
                  <a:lnTo>
                    <a:pt x="159" y="99"/>
                  </a:lnTo>
                  <a:lnTo>
                    <a:pt x="159" y="146"/>
                  </a:lnTo>
                  <a:lnTo>
                    <a:pt x="102" y="146"/>
                  </a:lnTo>
                  <a:lnTo>
                    <a:pt x="102" y="286"/>
                  </a:lnTo>
                  <a:lnTo>
                    <a:pt x="50" y="286"/>
                  </a:lnTo>
                  <a:lnTo>
                    <a:pt x="50" y="146"/>
                  </a:lnTo>
                  <a:lnTo>
                    <a:pt x="0" y="146"/>
                  </a:lnTo>
                  <a:lnTo>
                    <a:pt x="0" y="99"/>
                  </a:lnTo>
                  <a:lnTo>
                    <a:pt x="50" y="99"/>
                  </a:lnTo>
                  <a:lnTo>
                    <a:pt x="50" y="71"/>
                  </a:lnTo>
                  <a:lnTo>
                    <a:pt x="50" y="71"/>
                  </a:lnTo>
                  <a:lnTo>
                    <a:pt x="50" y="64"/>
                  </a:lnTo>
                  <a:lnTo>
                    <a:pt x="51" y="57"/>
                  </a:lnTo>
                  <a:lnTo>
                    <a:pt x="52" y="50"/>
                  </a:lnTo>
                  <a:lnTo>
                    <a:pt x="54" y="43"/>
                  </a:lnTo>
                  <a:lnTo>
                    <a:pt x="57" y="37"/>
                  </a:lnTo>
                  <a:lnTo>
                    <a:pt x="60" y="31"/>
                  </a:lnTo>
                  <a:lnTo>
                    <a:pt x="63" y="26"/>
                  </a:lnTo>
                  <a:lnTo>
                    <a:pt x="67" y="21"/>
                  </a:lnTo>
                  <a:lnTo>
                    <a:pt x="72" y="16"/>
                  </a:lnTo>
                  <a:lnTo>
                    <a:pt x="78" y="12"/>
                  </a:lnTo>
                  <a:lnTo>
                    <a:pt x="83" y="8"/>
                  </a:lnTo>
                  <a:lnTo>
                    <a:pt x="88" y="5"/>
                  </a:lnTo>
                  <a:lnTo>
                    <a:pt x="94" y="3"/>
                  </a:lnTo>
                  <a:lnTo>
                    <a:pt x="100" y="1"/>
                  </a:lnTo>
                  <a:lnTo>
                    <a:pt x="108" y="0"/>
                  </a:lnTo>
                  <a:lnTo>
                    <a:pt x="114" y="0"/>
                  </a:lnTo>
                  <a:lnTo>
                    <a:pt x="159" y="0"/>
                  </a:lnTo>
                  <a:lnTo>
                    <a:pt x="159" y="50"/>
                  </a:lnTo>
                  <a:close/>
                </a:path>
              </a:pathLst>
            </a:custGeom>
            <a:solidFill>
              <a:srgbClr val="FFFFFF"/>
            </a:solidFill>
            <a:ln>
              <a:solidFill>
                <a:schemeClr val="bg2"/>
              </a:solidFill>
            </a:ln>
          </p:spPr>
          <p:txBody>
            <a:bodyPr anchor="ctr"/>
            <a:lstStyle/>
            <a:p>
              <a:pPr algn="ctr"/>
              <a:endParaRPr dirty="0">
                <a:latin typeface="阿里巴巴普惠体 M" panose="00020600040101010101" pitchFamily="18" charset="-122"/>
              </a:endParaRPr>
            </a:p>
          </p:txBody>
        </p:sp>
        <p:sp>
          <p:nvSpPr>
            <p:cNvPr id="12" name="Freeform: Shape 26"/>
            <p:cNvSpPr/>
            <p:nvPr/>
          </p:nvSpPr>
          <p:spPr bwMode="auto">
            <a:xfrm>
              <a:off x="5949020" y="2051499"/>
              <a:ext cx="364295" cy="299419"/>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FFFFFF"/>
            </a:solidFill>
            <a:ln>
              <a:solidFill>
                <a:schemeClr val="bg2"/>
              </a:solidFill>
            </a:ln>
          </p:spPr>
          <p:txBody>
            <a:bodyPr anchor="ctr"/>
            <a:lstStyle/>
            <a:p>
              <a:pPr algn="ctr"/>
              <a:endParaRPr dirty="0">
                <a:latin typeface="阿里巴巴普惠体 M" panose="00020600040101010101" pitchFamily="18" charset="-122"/>
              </a:endParaRPr>
            </a:p>
          </p:txBody>
        </p:sp>
        <p:sp>
          <p:nvSpPr>
            <p:cNvPr id="13" name="Freeform: Shape 29"/>
            <p:cNvSpPr/>
            <p:nvPr/>
          </p:nvSpPr>
          <p:spPr bwMode="auto">
            <a:xfrm>
              <a:off x="5997166" y="4387227"/>
              <a:ext cx="388375" cy="374251"/>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rgbClr val="FFFFFF"/>
            </a:solidFill>
            <a:ln>
              <a:solidFill>
                <a:schemeClr val="bg2"/>
              </a:solidFill>
            </a:ln>
          </p:spPr>
          <p:txBody>
            <a:bodyPr anchor="ctr"/>
            <a:lstStyle/>
            <a:p>
              <a:pPr algn="ctr"/>
              <a:endParaRPr dirty="0">
                <a:latin typeface="阿里巴巴普惠体 M" panose="00020600040101010101" pitchFamily="18" charset="-122"/>
              </a:endParaRPr>
            </a:p>
          </p:txBody>
        </p:sp>
        <p:sp>
          <p:nvSpPr>
            <p:cNvPr id="14" name="Freeform: Shape 32"/>
            <p:cNvSpPr/>
            <p:nvPr/>
          </p:nvSpPr>
          <p:spPr bwMode="auto">
            <a:xfrm>
              <a:off x="7143001" y="3159921"/>
              <a:ext cx="327619" cy="327010"/>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rgbClr val="FFFFFF"/>
            </a:solidFill>
            <a:ln>
              <a:solidFill>
                <a:schemeClr val="bg2"/>
              </a:solidFill>
            </a:ln>
          </p:spPr>
          <p:txBody>
            <a:bodyPr anchor="ctr"/>
            <a:lstStyle/>
            <a:p>
              <a:pPr algn="ctr"/>
              <a:endParaRPr dirty="0">
                <a:latin typeface="阿里巴巴普惠体 M" panose="00020600040101010101" pitchFamily="18" charset="-122"/>
              </a:endParaRPr>
            </a:p>
          </p:txBody>
        </p:sp>
      </p:grpSp>
      <p:grpSp>
        <p:nvGrpSpPr>
          <p:cNvPr id="25" name="组合 24"/>
          <p:cNvGrpSpPr/>
          <p:nvPr/>
        </p:nvGrpSpPr>
        <p:grpSpPr>
          <a:xfrm>
            <a:off x="1740503" y="450599"/>
            <a:ext cx="7383303" cy="698750"/>
            <a:chOff x="6096000" y="2061026"/>
            <a:chExt cx="7383303" cy="698750"/>
          </a:xfrm>
        </p:grpSpPr>
        <p:sp>
          <p:nvSpPr>
            <p:cNvPr id="26" name="文本框 25"/>
            <p:cNvSpPr txBox="1"/>
            <p:nvPr/>
          </p:nvSpPr>
          <p:spPr>
            <a:xfrm>
              <a:off x="6096000" y="2061026"/>
              <a:ext cx="7383303"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accent2"/>
                  </a:solidFill>
                  <a:latin typeface="阿里巴巴普惠体 M" panose="00020600040101010101" pitchFamily="18" charset="-122"/>
                  <a:ea typeface="阿里巴巴普惠体 M" panose="00020600040101010101" pitchFamily="18" charset="-122"/>
                </a:rPr>
                <a:t>RNN</a:t>
              </a:r>
              <a:r>
                <a:rPr lang="zh-CN" altLang="en-US" sz="2800" b="1" dirty="0">
                  <a:solidFill>
                    <a:schemeClr val="accent2"/>
                  </a:solidFill>
                  <a:latin typeface="阿里巴巴普惠体 M" panose="00020600040101010101" pitchFamily="18" charset="-122"/>
                  <a:ea typeface="阿里巴巴普惠体 M" panose="00020600040101010101" pitchFamily="18" charset="-122"/>
                </a:rPr>
                <a:t>概述（</a:t>
              </a:r>
              <a:r>
                <a:rPr lang="en-US" altLang="zh-CN" sz="2800" b="1" dirty="0">
                  <a:solidFill>
                    <a:schemeClr val="accent2"/>
                  </a:solidFill>
                  <a:latin typeface="阿里巴巴普惠体 M" panose="00020600040101010101" pitchFamily="18" charset="-122"/>
                  <a:ea typeface="阿里巴巴普惠体 M" panose="00020600040101010101" pitchFamily="18" charset="-122"/>
                </a:rPr>
                <a:t>Recurrent</a:t>
              </a:r>
              <a:r>
                <a:rPr lang="zh-CN" altLang="en-US" sz="2800" b="1" dirty="0">
                  <a:solidFill>
                    <a:schemeClr val="accent2"/>
                  </a:solidFill>
                  <a:latin typeface="阿里巴巴普惠体 M" panose="00020600040101010101" pitchFamily="18" charset="-122"/>
                  <a:ea typeface="阿里巴巴普惠体 M" panose="00020600040101010101" pitchFamily="18" charset="-122"/>
                </a:rPr>
                <a:t> </a:t>
              </a:r>
              <a:r>
                <a:rPr lang="en-US" altLang="zh-CN" sz="2800" b="1" dirty="0">
                  <a:solidFill>
                    <a:schemeClr val="accent2"/>
                  </a:solidFill>
                  <a:latin typeface="阿里巴巴普惠体 M" panose="00020600040101010101" pitchFamily="18" charset="-122"/>
                  <a:ea typeface="阿里巴巴普惠体 M" panose="00020600040101010101" pitchFamily="18" charset="-122"/>
                </a:rPr>
                <a:t>Neutral</a:t>
              </a:r>
              <a:r>
                <a:rPr lang="zh-CN" altLang="en-US" sz="2800" b="1" dirty="0">
                  <a:solidFill>
                    <a:schemeClr val="accent2"/>
                  </a:solidFill>
                  <a:latin typeface="阿里巴巴普惠体 M" panose="00020600040101010101" pitchFamily="18" charset="-122"/>
                  <a:ea typeface="阿里巴巴普惠体 M" panose="00020600040101010101" pitchFamily="18" charset="-122"/>
                </a:rPr>
                <a:t> </a:t>
              </a:r>
              <a:r>
                <a:rPr lang="en-US" altLang="zh-CN" sz="2800" b="1" dirty="0">
                  <a:solidFill>
                    <a:schemeClr val="accent2"/>
                  </a:solidFill>
                  <a:latin typeface="阿里巴巴普惠体 M" panose="00020600040101010101" pitchFamily="18" charset="-122"/>
                  <a:ea typeface="阿里巴巴普惠体 M" panose="00020600040101010101" pitchFamily="18" charset="-122"/>
                </a:rPr>
                <a:t>Network</a:t>
              </a:r>
              <a:r>
                <a:rPr lang="zh-CN" altLang="en-US" sz="2800" b="1" dirty="0">
                  <a:solidFill>
                    <a:schemeClr val="accent2"/>
                  </a:solidFill>
                  <a:latin typeface="阿里巴巴普惠体 M" panose="00020600040101010101" pitchFamily="18" charset="-122"/>
                  <a:ea typeface="阿里巴巴普惠体 M" panose="00020600040101010101" pitchFamily="18" charset="-122"/>
                </a:rPr>
                <a:t>）</a:t>
              </a:r>
            </a:p>
          </p:txBody>
        </p:sp>
        <p:sp>
          <p:nvSpPr>
            <p:cNvPr id="27" name="文本框 26"/>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lumMod val="65000"/>
                    </a:schemeClr>
                  </a:solidFill>
                  <a:latin typeface="阿里巴巴普惠体 M" panose="00020600040101010101" pitchFamily="18" charset="-122"/>
                  <a:ea typeface="阿里巴巴普惠体 M" panose="00020600040101010101" pitchFamily="18" charset="-122"/>
                </a:rPr>
                <a:t>The user can demonstrate on a projector or computer</a:t>
              </a:r>
            </a:p>
          </p:txBody>
        </p:sp>
      </p:grpSp>
      <p:sp>
        <p:nvSpPr>
          <p:cNvPr id="28"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9"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pic>
        <p:nvPicPr>
          <p:cNvPr id="30" name="Picture 29">
            <a:extLst>
              <a:ext uri="{FF2B5EF4-FFF2-40B4-BE49-F238E27FC236}">
                <a16:creationId xmlns:a16="http://schemas.microsoft.com/office/drawing/2014/main" id="{3CF6A71D-891E-1040-ACC9-9238A2103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2460" y="1190899"/>
            <a:ext cx="4862143" cy="4548860"/>
          </a:xfrm>
          <a:prstGeom prst="rect">
            <a:avLst/>
          </a:prstGeom>
        </p:spPr>
      </p:pic>
      <p:sp>
        <p:nvSpPr>
          <p:cNvPr id="2" name="TextBox 1">
            <a:extLst>
              <a:ext uri="{FF2B5EF4-FFF2-40B4-BE49-F238E27FC236}">
                <a16:creationId xmlns:a16="http://schemas.microsoft.com/office/drawing/2014/main" id="{3C105B8E-E208-A940-A5E5-BDA24D1B74B6}"/>
              </a:ext>
            </a:extLst>
          </p:cNvPr>
          <p:cNvSpPr txBox="1"/>
          <p:nvPr/>
        </p:nvSpPr>
        <p:spPr>
          <a:xfrm>
            <a:off x="9875091" y="1691129"/>
            <a:ext cx="1911065" cy="1077218"/>
          </a:xfrm>
          <a:prstGeom prst="rect">
            <a:avLst/>
          </a:prstGeom>
          <a:noFill/>
        </p:spPr>
        <p:txBody>
          <a:bodyPr wrap="square" rtlCol="0">
            <a:spAutoFit/>
          </a:bodyPr>
          <a:lstStyle/>
          <a:p>
            <a:r>
              <a:rPr lang="en-US" sz="3200" dirty="0"/>
              <a:t>F</a:t>
            </a:r>
            <a:r>
              <a:rPr lang="en-US" altLang="zh-CN" sz="3200" dirty="0"/>
              <a:t>=》tanh/</a:t>
            </a:r>
            <a:r>
              <a:rPr lang="en-US" altLang="zh-CN" sz="3200" dirty="0" err="1"/>
              <a:t>Relu</a:t>
            </a:r>
            <a:endParaRPr lang="en-CN" sz="3200" dirty="0"/>
          </a:p>
        </p:txBody>
      </p:sp>
      <p:sp>
        <p:nvSpPr>
          <p:cNvPr id="5" name="TextBox 4">
            <a:extLst>
              <a:ext uri="{FF2B5EF4-FFF2-40B4-BE49-F238E27FC236}">
                <a16:creationId xmlns:a16="http://schemas.microsoft.com/office/drawing/2014/main" id="{C5DBF97B-96E0-4842-8656-274821D5A907}"/>
              </a:ext>
            </a:extLst>
          </p:cNvPr>
          <p:cNvSpPr txBox="1"/>
          <p:nvPr/>
        </p:nvSpPr>
        <p:spPr>
          <a:xfrm>
            <a:off x="9324486" y="3341591"/>
            <a:ext cx="2965877" cy="2308324"/>
          </a:xfrm>
          <a:prstGeom prst="rect">
            <a:avLst/>
          </a:prstGeom>
          <a:noFill/>
        </p:spPr>
        <p:txBody>
          <a:bodyPr wrap="none" rtlCol="0">
            <a:spAutoFit/>
          </a:bodyPr>
          <a:lstStyle/>
          <a:p>
            <a:r>
              <a:rPr lang="en-CN" sz="2400" dirty="0"/>
              <a:t>RNN</a:t>
            </a:r>
          </a:p>
          <a:p>
            <a:r>
              <a:rPr lang="en-CN" sz="2400" dirty="0"/>
              <a:t>存在梯度爆炸和梯度</a:t>
            </a:r>
          </a:p>
          <a:p>
            <a:r>
              <a:rPr lang="en-CN" sz="2400" dirty="0"/>
              <a:t>消失的问题</a:t>
            </a:r>
          </a:p>
          <a:p>
            <a:endParaRPr lang="en-CN" sz="2400" dirty="0"/>
          </a:p>
          <a:p>
            <a:r>
              <a:rPr lang="en-CN" sz="2400" dirty="0"/>
              <a:t>所以RNN只能适应于</a:t>
            </a:r>
          </a:p>
          <a:p>
            <a:r>
              <a:rPr lang="en-CN" sz="2400" dirty="0"/>
              <a:t>短期神经网络记忆</a:t>
            </a:r>
          </a:p>
        </p:txBody>
      </p:sp>
      <p:pic>
        <p:nvPicPr>
          <p:cNvPr id="7" name="Picture 6">
            <a:extLst>
              <a:ext uri="{FF2B5EF4-FFF2-40B4-BE49-F238E27FC236}">
                <a16:creationId xmlns:a16="http://schemas.microsoft.com/office/drawing/2014/main" id="{9F45C27B-6C5B-4644-95B6-8189CC92DE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103" y="2339021"/>
            <a:ext cx="8953500" cy="2413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4000">
        <p14:gallery dir="l"/>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5484939" y="2060669"/>
            <a:ext cx="1028637" cy="103377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0" name="任意多边形 19"/>
          <p:cNvSpPr/>
          <p:nvPr/>
        </p:nvSpPr>
        <p:spPr>
          <a:xfrm rot="2700000">
            <a:off x="-2095382" y="209360"/>
            <a:ext cx="6410492" cy="6427355"/>
          </a:xfrm>
          <a:custGeom>
            <a:avLst/>
            <a:gdLst>
              <a:gd name="connsiteX0" fmla="*/ 0 w 6410492"/>
              <a:gd name="connsiteY0" fmla="*/ 1578016 h 6427355"/>
              <a:gd name="connsiteX1" fmla="*/ 1146670 w 6410492"/>
              <a:gd name="connsiteY1" fmla="*/ 431345 h 6427355"/>
              <a:gd name="connsiteX2" fmla="*/ 1146671 w 6410492"/>
              <a:gd name="connsiteY2" fmla="*/ 431345 h 6427355"/>
              <a:gd name="connsiteX3" fmla="*/ 1578016 w 6410492"/>
              <a:gd name="connsiteY3" fmla="*/ 0 h 6427355"/>
              <a:gd name="connsiteX4" fmla="*/ 5764900 w 6410492"/>
              <a:gd name="connsiteY4" fmla="*/ 0 h 6427355"/>
              <a:gd name="connsiteX5" fmla="*/ 6410492 w 6410492"/>
              <a:gd name="connsiteY5" fmla="*/ 645592 h 6427355"/>
              <a:gd name="connsiteX6" fmla="*/ 6410491 w 6410492"/>
              <a:gd name="connsiteY6" fmla="*/ 4866202 h 6427355"/>
              <a:gd name="connsiteX7" fmla="*/ 4849339 w 6410492"/>
              <a:gd name="connsiteY7" fmla="*/ 6427355 h 6427355"/>
              <a:gd name="connsiteX8" fmla="*/ 4238944 w 6410492"/>
              <a:gd name="connsiteY8" fmla="*/ 5816960 h 6427355"/>
              <a:gd name="connsiteX9" fmla="*/ 4238943 w 6410492"/>
              <a:gd name="connsiteY9" fmla="*/ 2171546 h 6427355"/>
              <a:gd name="connsiteX10" fmla="*/ 593530 w 6410492"/>
              <a:gd name="connsiteY10" fmla="*/ 2171546 h 642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10492" h="6427355">
                <a:moveTo>
                  <a:pt x="0" y="1578016"/>
                </a:moveTo>
                <a:lnTo>
                  <a:pt x="1146670" y="431345"/>
                </a:lnTo>
                <a:lnTo>
                  <a:pt x="1146671" y="431345"/>
                </a:lnTo>
                <a:lnTo>
                  <a:pt x="1578016" y="0"/>
                </a:lnTo>
                <a:lnTo>
                  <a:pt x="5764900" y="0"/>
                </a:lnTo>
                <a:cubicBezTo>
                  <a:pt x="6121450" y="0"/>
                  <a:pt x="6410492" y="289042"/>
                  <a:pt x="6410492" y="645592"/>
                </a:cubicBezTo>
                <a:lnTo>
                  <a:pt x="6410491" y="4866202"/>
                </a:lnTo>
                <a:lnTo>
                  <a:pt x="4849339" y="6427355"/>
                </a:lnTo>
                <a:lnTo>
                  <a:pt x="4238944" y="5816960"/>
                </a:lnTo>
                <a:lnTo>
                  <a:pt x="4238943" y="2171546"/>
                </a:lnTo>
                <a:lnTo>
                  <a:pt x="593530" y="2171546"/>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6" name="任意多边形 5"/>
          <p:cNvSpPr/>
          <p:nvPr/>
        </p:nvSpPr>
        <p:spPr>
          <a:xfrm rot="2700000">
            <a:off x="1827643" y="44906"/>
            <a:ext cx="3850328" cy="3869559"/>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2" name="任意多边形 11"/>
          <p:cNvSpPr/>
          <p:nvPr/>
        </p:nvSpPr>
        <p:spPr>
          <a:xfrm rot="18900000" flipH="1">
            <a:off x="11525844" y="5786883"/>
            <a:ext cx="1174416" cy="953193"/>
          </a:xfrm>
          <a:custGeom>
            <a:avLst/>
            <a:gdLst>
              <a:gd name="connsiteX0" fmla="*/ 1038 w 1174416"/>
              <a:gd name="connsiteY0" fmla="*/ 0 h 953193"/>
              <a:gd name="connsiteX1" fmla="*/ 0 w 1174416"/>
              <a:gd name="connsiteY1" fmla="*/ 1038 h 953193"/>
              <a:gd name="connsiteX2" fmla="*/ 441710 w 1174416"/>
              <a:gd name="connsiteY2" fmla="*/ 442748 h 953193"/>
              <a:gd name="connsiteX3" fmla="*/ 731667 w 1174416"/>
              <a:gd name="connsiteY3" fmla="*/ 442748 h 953193"/>
              <a:gd name="connsiteX4" fmla="*/ 731667 w 1174416"/>
              <a:gd name="connsiteY4" fmla="*/ 732705 h 953193"/>
              <a:gd name="connsiteX5" fmla="*/ 952155 w 1174416"/>
              <a:gd name="connsiteY5" fmla="*/ 953193 h 953193"/>
              <a:gd name="connsiteX6" fmla="*/ 1174416 w 1174416"/>
              <a:gd name="connsiteY6" fmla="*/ 730932 h 953193"/>
              <a:gd name="connsiteX7" fmla="*/ 1174416 w 1174416"/>
              <a:gd name="connsiteY7" fmla="*/ 148239 h 953193"/>
              <a:gd name="connsiteX8" fmla="*/ 1026178 w 1174416"/>
              <a:gd name="connsiteY8" fmla="*/ 0 h 95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416" h="953193">
                <a:moveTo>
                  <a:pt x="1038" y="0"/>
                </a:moveTo>
                <a:lnTo>
                  <a:pt x="0" y="1038"/>
                </a:lnTo>
                <a:lnTo>
                  <a:pt x="441710" y="442748"/>
                </a:lnTo>
                <a:lnTo>
                  <a:pt x="731667" y="442748"/>
                </a:lnTo>
                <a:lnTo>
                  <a:pt x="731667" y="732705"/>
                </a:lnTo>
                <a:lnTo>
                  <a:pt x="952155" y="953193"/>
                </a:lnTo>
                <a:lnTo>
                  <a:pt x="1174416" y="730932"/>
                </a:lnTo>
                <a:lnTo>
                  <a:pt x="1174416" y="148239"/>
                </a:lnTo>
                <a:cubicBezTo>
                  <a:pt x="1174416" y="66369"/>
                  <a:pt x="1108048" y="0"/>
                  <a:pt x="1026178" y="0"/>
                </a:cubicBez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3" name="文本框 12"/>
          <p:cNvSpPr txBox="1"/>
          <p:nvPr/>
        </p:nvSpPr>
        <p:spPr>
          <a:xfrm>
            <a:off x="6148614" y="3328693"/>
            <a:ext cx="2492990" cy="830997"/>
          </a:xfrm>
          <a:prstGeom prst="rect">
            <a:avLst/>
          </a:prstGeom>
          <a:noFill/>
        </p:spPr>
        <p:txBody>
          <a:bodyPr wrap="none" rtlCol="0">
            <a:spAutoFit/>
            <a:scene3d>
              <a:camera prst="orthographicFront"/>
              <a:lightRig rig="threePt" dir="t"/>
            </a:scene3d>
            <a:sp3d contourW="12700"/>
          </a:bodyPr>
          <a:lstStyle/>
          <a:p>
            <a:r>
              <a:rPr lang="en-US" altLang="zh-CN" sz="4800" dirty="0">
                <a:solidFill>
                  <a:schemeClr val="accent1"/>
                </a:solidFill>
                <a:latin typeface="Century Gothic" panose="020B0502020202020204" pitchFamily="34" charset="0"/>
                <a:ea typeface="阿里巴巴普惠体 M" panose="00020600040101010101" pitchFamily="18" charset="-122"/>
              </a:rPr>
              <a:t>PART 02</a:t>
            </a:r>
            <a:endParaRPr lang="zh-CN" altLang="en-US" sz="4800" dirty="0">
              <a:solidFill>
                <a:schemeClr val="accent1"/>
              </a:solidFill>
              <a:latin typeface="Century Gothic" panose="020B0502020202020204" pitchFamily="34" charset="0"/>
              <a:ea typeface="阿里巴巴普惠体 M" panose="00020600040101010101" pitchFamily="18" charset="-122"/>
            </a:endParaRPr>
          </a:p>
        </p:txBody>
      </p:sp>
      <p:sp>
        <p:nvSpPr>
          <p:cNvPr id="14" name="文本框 13"/>
          <p:cNvSpPr txBox="1"/>
          <p:nvPr/>
        </p:nvSpPr>
        <p:spPr>
          <a:xfrm>
            <a:off x="6110514" y="4131820"/>
            <a:ext cx="3904343" cy="707886"/>
          </a:xfrm>
          <a:prstGeom prst="rect">
            <a:avLst/>
          </a:prstGeom>
          <a:noFill/>
        </p:spPr>
        <p:txBody>
          <a:bodyPr wrap="square" rtlCol="0">
            <a:spAutoFit/>
            <a:scene3d>
              <a:camera prst="orthographicFront"/>
              <a:lightRig rig="threePt" dir="t"/>
            </a:scene3d>
            <a:sp3d contourW="12700"/>
          </a:bodyPr>
          <a:lstStyle/>
          <a:p>
            <a:r>
              <a:rPr lang="en-US" altLang="zh-CN" sz="4000" b="1" dirty="0">
                <a:solidFill>
                  <a:schemeClr val="accent3"/>
                </a:solidFill>
                <a:latin typeface="Century Gothic" panose="020B0502020202020204" pitchFamily="34" charset="0"/>
                <a:ea typeface="阿里巴巴普惠体 M" panose="00020600040101010101" pitchFamily="18" charset="-122"/>
              </a:rPr>
              <a:t>LSTM</a:t>
            </a:r>
            <a:r>
              <a:rPr lang="zh-CN" altLang="en-US" sz="4000" b="1" dirty="0">
                <a:solidFill>
                  <a:schemeClr val="accent3"/>
                </a:solidFill>
                <a:latin typeface="Century Gothic" panose="020B0502020202020204" pitchFamily="34" charset="0"/>
                <a:ea typeface="阿里巴巴普惠体 M" panose="00020600040101010101" pitchFamily="18" charset="-122"/>
              </a:rPr>
              <a:t>模型</a:t>
            </a:r>
          </a:p>
        </p:txBody>
      </p:sp>
      <p:sp>
        <p:nvSpPr>
          <p:cNvPr id="17" name="任意多边形 16"/>
          <p:cNvSpPr/>
          <p:nvPr/>
        </p:nvSpPr>
        <p:spPr>
          <a:xfrm rot="2700000">
            <a:off x="9435201" y="912906"/>
            <a:ext cx="1461465" cy="14687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8" name="任意多边形 17"/>
          <p:cNvSpPr/>
          <p:nvPr/>
        </p:nvSpPr>
        <p:spPr>
          <a:xfrm rot="2700000">
            <a:off x="10767277" y="5635597"/>
            <a:ext cx="602495" cy="605504"/>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4000">
        <p14:gallery dir="l"/>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6" grpId="0" animBg="1"/>
      <p:bldP spid="12" grpId="0" animBg="1"/>
      <p:bldP spid="13" grpId="0"/>
      <p:bldP spid="14" grpId="0"/>
      <p:bldP spid="17"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2743854" y="3390090"/>
            <a:ext cx="2905153" cy="683264"/>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sp>
        <p:nvSpPr>
          <p:cNvPr id="53" name="矩形 52"/>
          <p:cNvSpPr/>
          <p:nvPr/>
        </p:nvSpPr>
        <p:spPr>
          <a:xfrm>
            <a:off x="2743854" y="5134463"/>
            <a:ext cx="2905153" cy="683264"/>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a:t>
            </a:r>
          </a:p>
        </p:txBody>
      </p:sp>
      <p:sp>
        <p:nvSpPr>
          <p:cNvPr id="26" name="文本框 25"/>
          <p:cNvSpPr txBox="1"/>
          <p:nvPr/>
        </p:nvSpPr>
        <p:spPr>
          <a:xfrm>
            <a:off x="1740503" y="450599"/>
            <a:ext cx="7872604"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accent2"/>
                </a:solidFill>
                <a:latin typeface="阿里巴巴普惠体 M" panose="00020600040101010101" pitchFamily="18" charset="-122"/>
                <a:ea typeface="阿里巴巴普惠体 M" panose="00020600040101010101" pitchFamily="18" charset="-122"/>
              </a:rPr>
              <a:t>LSTM</a:t>
            </a:r>
            <a:r>
              <a:rPr lang="zh-CN" altLang="en-US" sz="2800" b="1" dirty="0">
                <a:solidFill>
                  <a:schemeClr val="accent2"/>
                </a:solidFill>
                <a:latin typeface="阿里巴巴普惠体 M" panose="00020600040101010101" pitchFamily="18" charset="-122"/>
                <a:ea typeface="阿里巴巴普惠体 M" panose="00020600040101010101" pitchFamily="18" charset="-122"/>
              </a:rPr>
              <a:t> </a:t>
            </a:r>
            <a:r>
              <a:rPr lang="en-US" altLang="zh-CN" sz="2800" b="1" dirty="0">
                <a:solidFill>
                  <a:schemeClr val="accent2"/>
                </a:solidFill>
                <a:latin typeface="阿里巴巴普惠体 M" panose="00020600040101010101" pitchFamily="18" charset="-122"/>
                <a:ea typeface="阿里巴巴普惠体 M" panose="00020600040101010101" pitchFamily="18" charset="-122"/>
              </a:rPr>
              <a:t>Model</a:t>
            </a:r>
            <a:r>
              <a:rPr lang="zh-CN" altLang="en-US" sz="2800" b="1" dirty="0">
                <a:solidFill>
                  <a:schemeClr val="accent2"/>
                </a:solidFill>
                <a:latin typeface="阿里巴巴普惠体 M" panose="00020600040101010101" pitchFamily="18" charset="-122"/>
                <a:ea typeface="阿里巴巴普惠体 M" panose="00020600040101010101" pitchFamily="18" charset="-122"/>
              </a:rPr>
              <a:t>（</a:t>
            </a:r>
            <a:r>
              <a:rPr lang="en-US" altLang="zh-CN" sz="2800" b="1" dirty="0">
                <a:solidFill>
                  <a:schemeClr val="accent2"/>
                </a:solidFill>
                <a:latin typeface="阿里巴巴普惠体 M" panose="00020600040101010101" pitchFamily="18" charset="-122"/>
                <a:ea typeface="阿里巴巴普惠体 M" panose="00020600040101010101" pitchFamily="18" charset="-122"/>
              </a:rPr>
              <a:t>Long</a:t>
            </a:r>
            <a:r>
              <a:rPr lang="zh-CN" altLang="en-US" sz="2800" b="1" dirty="0">
                <a:solidFill>
                  <a:schemeClr val="accent2"/>
                </a:solidFill>
                <a:latin typeface="阿里巴巴普惠体 M" panose="00020600040101010101" pitchFamily="18" charset="-122"/>
                <a:ea typeface="阿里巴巴普惠体 M" panose="00020600040101010101" pitchFamily="18" charset="-122"/>
              </a:rPr>
              <a:t> </a:t>
            </a:r>
            <a:r>
              <a:rPr lang="en-US" altLang="zh-CN" sz="2800" b="1" dirty="0">
                <a:solidFill>
                  <a:schemeClr val="accent2"/>
                </a:solidFill>
                <a:latin typeface="阿里巴巴普惠体 M" panose="00020600040101010101" pitchFamily="18" charset="-122"/>
                <a:ea typeface="阿里巴巴普惠体 M" panose="00020600040101010101" pitchFamily="18" charset="-122"/>
              </a:rPr>
              <a:t>Short-Term</a:t>
            </a:r>
            <a:r>
              <a:rPr lang="zh-CN" altLang="en-US" sz="2800" b="1" dirty="0">
                <a:solidFill>
                  <a:schemeClr val="accent2"/>
                </a:solidFill>
                <a:latin typeface="阿里巴巴普惠体 M" panose="00020600040101010101" pitchFamily="18" charset="-122"/>
                <a:ea typeface="阿里巴巴普惠体 M" panose="00020600040101010101" pitchFamily="18" charset="-122"/>
              </a:rPr>
              <a:t> </a:t>
            </a:r>
            <a:r>
              <a:rPr lang="en-US" altLang="zh-CN" sz="2800" b="1" dirty="0">
                <a:solidFill>
                  <a:schemeClr val="accent2"/>
                </a:solidFill>
                <a:latin typeface="阿里巴巴普惠体 M" panose="00020600040101010101" pitchFamily="18" charset="-122"/>
                <a:ea typeface="阿里巴巴普惠体 M" panose="00020600040101010101" pitchFamily="18" charset="-122"/>
              </a:rPr>
              <a:t>Memory</a:t>
            </a:r>
            <a:r>
              <a:rPr lang="zh-CN" altLang="en-US" sz="2800" b="1" dirty="0">
                <a:solidFill>
                  <a:schemeClr val="accent2"/>
                </a:solidFill>
                <a:latin typeface="阿里巴巴普惠体 M" panose="00020600040101010101" pitchFamily="18" charset="-122"/>
                <a:ea typeface="阿里巴巴普惠体 M" panose="00020600040101010101" pitchFamily="18" charset="-122"/>
              </a:rPr>
              <a:t>）</a:t>
            </a:r>
          </a:p>
        </p:txBody>
      </p:sp>
      <p:sp>
        <p:nvSpPr>
          <p:cNvPr id="28"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9"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pic>
        <p:nvPicPr>
          <p:cNvPr id="10" name="Picture 9">
            <a:extLst>
              <a:ext uri="{FF2B5EF4-FFF2-40B4-BE49-F238E27FC236}">
                <a16:creationId xmlns:a16="http://schemas.microsoft.com/office/drawing/2014/main" id="{AA61BF45-8AE9-644F-A217-AB8524184E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0" y="1264320"/>
            <a:ext cx="6725979" cy="5089126"/>
          </a:xfrm>
          <a:prstGeom prst="rect">
            <a:avLst/>
          </a:prstGeom>
        </p:spPr>
      </p:pic>
      <p:sp>
        <p:nvSpPr>
          <p:cNvPr id="11" name="TextBox 10">
            <a:extLst>
              <a:ext uri="{FF2B5EF4-FFF2-40B4-BE49-F238E27FC236}">
                <a16:creationId xmlns:a16="http://schemas.microsoft.com/office/drawing/2014/main" id="{630C099A-4834-294B-A95A-B05ED1807E91}"/>
              </a:ext>
            </a:extLst>
          </p:cNvPr>
          <p:cNvSpPr txBox="1"/>
          <p:nvPr/>
        </p:nvSpPr>
        <p:spPr>
          <a:xfrm>
            <a:off x="7783033" y="2506894"/>
            <a:ext cx="1978930" cy="461665"/>
          </a:xfrm>
          <a:prstGeom prst="rect">
            <a:avLst/>
          </a:prstGeom>
          <a:noFill/>
        </p:spPr>
        <p:txBody>
          <a:bodyPr wrap="square" rtlCol="0">
            <a:spAutoFit/>
          </a:bodyPr>
          <a:lstStyle/>
          <a:p>
            <a:r>
              <a:rPr lang="en-CN" sz="2400" dirty="0"/>
              <a:t>C</a:t>
            </a:r>
            <a:r>
              <a:rPr lang="en-CN" sz="2400" baseline="30000" dirty="0"/>
              <a:t>t</a:t>
            </a:r>
            <a:r>
              <a:rPr lang="en-CN" sz="2400" dirty="0"/>
              <a:t> Cell</a:t>
            </a:r>
            <a:r>
              <a:rPr lang="zh-CN" altLang="en-US" sz="2400" dirty="0"/>
              <a:t> </a:t>
            </a:r>
            <a:r>
              <a:rPr lang="en-US" altLang="zh-CN" sz="2400" dirty="0"/>
              <a:t>State</a:t>
            </a:r>
            <a:endParaRPr lang="en-CN" sz="2400" baseline="30000" dirty="0"/>
          </a:p>
        </p:txBody>
      </p:sp>
      <p:sp>
        <p:nvSpPr>
          <p:cNvPr id="12" name="TextBox 11">
            <a:extLst>
              <a:ext uri="{FF2B5EF4-FFF2-40B4-BE49-F238E27FC236}">
                <a16:creationId xmlns:a16="http://schemas.microsoft.com/office/drawing/2014/main" id="{FA57C6C8-C7E7-7341-A60D-C9BD30B40D77}"/>
              </a:ext>
            </a:extLst>
          </p:cNvPr>
          <p:cNvSpPr txBox="1"/>
          <p:nvPr/>
        </p:nvSpPr>
        <p:spPr>
          <a:xfrm>
            <a:off x="7783033" y="3980299"/>
            <a:ext cx="2295821" cy="461665"/>
          </a:xfrm>
          <a:prstGeom prst="rect">
            <a:avLst/>
          </a:prstGeom>
          <a:noFill/>
        </p:spPr>
        <p:txBody>
          <a:bodyPr wrap="none" rtlCol="0">
            <a:spAutoFit/>
          </a:bodyPr>
          <a:lstStyle/>
          <a:p>
            <a:r>
              <a:rPr lang="en-US" sz="2400" dirty="0" err="1"/>
              <a:t>H</a:t>
            </a:r>
            <a:r>
              <a:rPr lang="en-US" sz="2400" baseline="30000" dirty="0" err="1"/>
              <a:t>t</a:t>
            </a:r>
            <a:r>
              <a:rPr lang="zh-CN" altLang="en-US" sz="2400" baseline="30000" dirty="0"/>
              <a:t> </a:t>
            </a:r>
            <a:r>
              <a:rPr lang="en-US" altLang="zh-CN" sz="2400" dirty="0"/>
              <a:t>Hidden</a:t>
            </a:r>
            <a:r>
              <a:rPr lang="zh-CN" altLang="en-US" sz="2400" dirty="0"/>
              <a:t> </a:t>
            </a:r>
            <a:r>
              <a:rPr lang="en-US" altLang="zh-CN" sz="2400" dirty="0"/>
              <a:t>State</a:t>
            </a:r>
            <a:endParaRPr lang="en-CN" sz="2400" dirty="0"/>
          </a:p>
        </p:txBody>
      </p:sp>
    </p:spTree>
  </p:cSld>
  <p:clrMapOvr>
    <a:masterClrMapping/>
  </p:clrMapOvr>
  <mc:AlternateContent xmlns:mc="http://schemas.openxmlformats.org/markup-compatibility/2006" xmlns:p14="http://schemas.microsoft.com/office/powerpoint/2010/main">
    <mc:Choice Requires="p14">
      <p:transition spd="slow" p14:dur="1600" advTm="4000">
        <p14:gallery dir="l"/>
      </p:transition>
    </mc:Choice>
    <mc:Fallback xmlns="">
      <p:transition spd="slow" advTm="4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p:cNvSpPr txBox="1"/>
          <p:nvPr/>
        </p:nvSpPr>
        <p:spPr>
          <a:xfrm>
            <a:off x="1740503" y="450599"/>
            <a:ext cx="2456122"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accent2"/>
                </a:solidFill>
                <a:latin typeface="阿里巴巴普惠体 M" panose="00020600040101010101" pitchFamily="18" charset="-122"/>
                <a:ea typeface="阿里巴巴普惠体 M" panose="00020600040101010101" pitchFamily="18" charset="-122"/>
              </a:rPr>
              <a:t>LSTM</a:t>
            </a:r>
            <a:r>
              <a:rPr lang="zh-CN" altLang="en-US" sz="2800" b="1" dirty="0">
                <a:solidFill>
                  <a:schemeClr val="accent2"/>
                </a:solidFill>
                <a:latin typeface="阿里巴巴普惠体 M" panose="00020600040101010101" pitchFamily="18" charset="-122"/>
                <a:ea typeface="阿里巴巴普惠体 M" panose="00020600040101010101" pitchFamily="18" charset="-122"/>
              </a:rPr>
              <a:t> </a:t>
            </a:r>
            <a:r>
              <a:rPr lang="en-US" altLang="zh-CN" sz="2800" b="1" dirty="0">
                <a:solidFill>
                  <a:schemeClr val="accent2"/>
                </a:solidFill>
                <a:latin typeface="阿里巴巴普惠体 M" panose="00020600040101010101" pitchFamily="18" charset="-122"/>
                <a:ea typeface="阿里巴巴普惠体 M" panose="00020600040101010101" pitchFamily="18" charset="-122"/>
              </a:rPr>
              <a:t>Model</a:t>
            </a:r>
            <a:endParaRPr lang="zh-CN" altLang="en-US" sz="2800" b="1" dirty="0">
              <a:solidFill>
                <a:schemeClr val="accent2"/>
              </a:solidFill>
              <a:latin typeface="阿里巴巴普惠体 M" panose="00020600040101010101" pitchFamily="18" charset="-122"/>
              <a:ea typeface="阿里巴巴普惠体 M" panose="00020600040101010101" pitchFamily="18" charset="-122"/>
            </a:endParaRPr>
          </a:p>
        </p:txBody>
      </p:sp>
      <p:sp>
        <p:nvSpPr>
          <p:cNvPr id="72"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73"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pic>
        <p:nvPicPr>
          <p:cNvPr id="3" name="Picture 2">
            <a:extLst>
              <a:ext uri="{FF2B5EF4-FFF2-40B4-BE49-F238E27FC236}">
                <a16:creationId xmlns:a16="http://schemas.microsoft.com/office/drawing/2014/main" id="{67452290-7DB3-F141-9D14-CFC5171AF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16149"/>
            <a:ext cx="6909172" cy="4567570"/>
          </a:xfrm>
          <a:prstGeom prst="rect">
            <a:avLst/>
          </a:prstGeom>
        </p:spPr>
      </p:pic>
      <p:pic>
        <p:nvPicPr>
          <p:cNvPr id="5" name="Picture 4">
            <a:extLst>
              <a:ext uri="{FF2B5EF4-FFF2-40B4-BE49-F238E27FC236}">
                <a16:creationId xmlns:a16="http://schemas.microsoft.com/office/drawing/2014/main" id="{59821C79-8CAE-5147-93FD-22B13E5A21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5402" y="685800"/>
            <a:ext cx="3378200" cy="548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4000">
        <p14:gallery dir="l"/>
      </p:transition>
    </mc:Choice>
    <mc:Fallback xmlns="">
      <p:transition spd="slow" advTm="4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435102" y="1903702"/>
            <a:ext cx="2800231" cy="3800313"/>
            <a:chOff x="1435102" y="1903702"/>
            <a:chExt cx="2800231" cy="3800313"/>
          </a:xfrm>
        </p:grpSpPr>
        <p:sp>
          <p:nvSpPr>
            <p:cNvPr id="5" name="Arrow: Pentagon 2"/>
            <p:cNvSpPr/>
            <p:nvPr/>
          </p:nvSpPr>
          <p:spPr>
            <a:xfrm rot="5400000">
              <a:off x="1755128" y="1583677"/>
              <a:ext cx="2160180" cy="280023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1" name="Freeform: Shape 20"/>
            <p:cNvSpPr/>
            <p:nvPr/>
          </p:nvSpPr>
          <p:spPr bwMode="auto">
            <a:xfrm>
              <a:off x="2552702" y="2869693"/>
              <a:ext cx="565032" cy="56503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dirty="0">
                <a:latin typeface="阿里巴巴普惠体 M" panose="00020600040101010101" pitchFamily="18" charset="-122"/>
              </a:endParaRPr>
            </a:p>
          </p:txBody>
        </p:sp>
        <p:sp>
          <p:nvSpPr>
            <p:cNvPr id="4" name="Rectangle 1"/>
            <p:cNvSpPr/>
            <p:nvPr/>
          </p:nvSpPr>
          <p:spPr>
            <a:xfrm>
              <a:off x="1435102" y="1903702"/>
              <a:ext cx="2800231" cy="3800313"/>
            </a:xfrm>
            <a:prstGeom prst="rect">
              <a:avLst/>
            </a:prstGeom>
            <a:ln w="3175">
              <a:solidFill>
                <a:schemeClr val="accent1"/>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dirty="0">
                <a:latin typeface="阿里巴巴普惠体 M" panose="00020600040101010101" pitchFamily="18" charset="-122"/>
                <a:ea typeface="阿里巴巴普惠体 M" panose="00020600040101010101" pitchFamily="18" charset="-122"/>
              </a:endParaRPr>
            </a:p>
          </p:txBody>
        </p:sp>
        <p:sp>
          <p:nvSpPr>
            <p:cNvPr id="26" name="矩形 25"/>
            <p:cNvSpPr/>
            <p:nvPr/>
          </p:nvSpPr>
          <p:spPr>
            <a:xfrm>
              <a:off x="1713183" y="3918596"/>
              <a:ext cx="2243021" cy="1399999"/>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4400" dirty="0" err="1">
                  <a:solidFill>
                    <a:schemeClr val="tx1">
                      <a:lumMod val="65000"/>
                      <a:lumOff val="35000"/>
                    </a:schemeClr>
                  </a:solidFill>
                  <a:latin typeface="阿里巴巴普惠体 M" panose="00020600040101010101" pitchFamily="18" charset="-122"/>
                  <a:ea typeface="阿里巴巴普惠体 M" panose="00020600040101010101" pitchFamily="18" charset="-122"/>
                </a:rPr>
                <a:t>Z</a:t>
              </a:r>
              <a:r>
                <a:rPr lang="en-US" altLang="zh-CN" sz="4400" baseline="30000" dirty="0" err="1">
                  <a:solidFill>
                    <a:schemeClr val="tx1">
                      <a:lumMod val="65000"/>
                      <a:lumOff val="35000"/>
                    </a:schemeClr>
                  </a:solidFill>
                  <a:latin typeface="阿里巴巴普惠体 M" panose="00020600040101010101" pitchFamily="18" charset="-122"/>
                  <a:ea typeface="阿里巴巴普惠体 M" panose="00020600040101010101" pitchFamily="18" charset="-122"/>
                </a:rPr>
                <a:t>f</a:t>
              </a:r>
              <a:r>
                <a:rPr lang="zh-CN" altLang="en-US" sz="1400" dirty="0">
                  <a:solidFill>
                    <a:schemeClr val="tx1">
                      <a:lumMod val="65000"/>
                      <a:lumOff val="35000"/>
                    </a:schemeClr>
                  </a:solidFill>
                  <a:latin typeface="阿里巴巴普惠体 M" panose="00020600040101010101" pitchFamily="18" charset="-122"/>
                  <a:ea typeface="阿里巴巴普惠体 M" panose="00020600040101010101" pitchFamily="18" charset="-122"/>
                </a:rPr>
                <a:t>作为门控，控制上一个状态的</a:t>
              </a:r>
              <a:r>
                <a:rPr lang="en-US" altLang="zh-CN" sz="1400" dirty="0">
                  <a:solidFill>
                    <a:schemeClr val="tx1">
                      <a:lumMod val="65000"/>
                      <a:lumOff val="35000"/>
                    </a:schemeClr>
                  </a:solidFill>
                  <a:latin typeface="阿里巴巴普惠体 M" panose="00020600040101010101" pitchFamily="18" charset="-122"/>
                  <a:ea typeface="阿里巴巴普惠体 M" panose="00020600040101010101" pitchFamily="18" charset="-122"/>
                </a:rPr>
                <a:t>C</a:t>
              </a:r>
              <a:r>
                <a:rPr lang="en-US" altLang="zh-CN" sz="2000" baseline="30000" dirty="0">
                  <a:solidFill>
                    <a:schemeClr val="tx1">
                      <a:lumMod val="65000"/>
                      <a:lumOff val="35000"/>
                    </a:schemeClr>
                  </a:solidFill>
                  <a:latin typeface="阿里巴巴普惠体 M" panose="00020600040101010101" pitchFamily="18" charset="-122"/>
                  <a:ea typeface="阿里巴巴普惠体 M" panose="00020600040101010101" pitchFamily="18" charset="-122"/>
                </a:rPr>
                <a:t>t-1</a:t>
              </a:r>
              <a:r>
                <a:rPr lang="zh-CN" altLang="en-US" sz="1400" dirty="0">
                  <a:solidFill>
                    <a:schemeClr val="tx1">
                      <a:lumMod val="65000"/>
                      <a:lumOff val="35000"/>
                    </a:schemeClr>
                  </a:solidFill>
                  <a:latin typeface="阿里巴巴普惠体 M" panose="00020600040101010101" pitchFamily="18" charset="-122"/>
                  <a:ea typeface="阿里巴巴普惠体 M" panose="00020600040101010101" pitchFamily="18" charset="-122"/>
                </a:rPr>
                <a:t>哪些需要保留，哪些需要遗忘</a:t>
              </a:r>
            </a:p>
          </p:txBody>
        </p:sp>
        <p:sp>
          <p:nvSpPr>
            <p:cNvPr id="27" name="矩形 26"/>
            <p:cNvSpPr/>
            <p:nvPr/>
          </p:nvSpPr>
          <p:spPr>
            <a:xfrm>
              <a:off x="1714230" y="2121896"/>
              <a:ext cx="2241974" cy="40665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阿里巴巴普惠体 M" panose="00020600040101010101" pitchFamily="18" charset="-122"/>
                  <a:ea typeface="阿里巴巴普惠体 M" panose="00020600040101010101" pitchFamily="18" charset="-122"/>
                </a:rPr>
                <a:t>忘记阶段</a:t>
              </a:r>
            </a:p>
          </p:txBody>
        </p:sp>
      </p:grpSp>
      <p:grpSp>
        <p:nvGrpSpPr>
          <p:cNvPr id="33" name="组合 32"/>
          <p:cNvGrpSpPr/>
          <p:nvPr/>
        </p:nvGrpSpPr>
        <p:grpSpPr>
          <a:xfrm>
            <a:off x="4695885" y="1903702"/>
            <a:ext cx="2800231" cy="3800313"/>
            <a:chOff x="4695885" y="1903702"/>
            <a:chExt cx="2800231" cy="3800313"/>
          </a:xfrm>
        </p:grpSpPr>
        <p:sp>
          <p:nvSpPr>
            <p:cNvPr id="7" name="Arrow: Pentagon 7"/>
            <p:cNvSpPr/>
            <p:nvPr/>
          </p:nvSpPr>
          <p:spPr>
            <a:xfrm rot="5400000">
              <a:off x="5015911" y="1583677"/>
              <a:ext cx="2160180" cy="2800231"/>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2" name="Freeform: Shape 21"/>
            <p:cNvSpPr/>
            <p:nvPr/>
          </p:nvSpPr>
          <p:spPr bwMode="auto">
            <a:xfrm>
              <a:off x="5825730" y="2869901"/>
              <a:ext cx="565032" cy="565032"/>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p:spPr>
          <p:txBody>
            <a:bodyPr anchor="ctr"/>
            <a:lstStyle/>
            <a:p>
              <a:pPr algn="ctr"/>
              <a:endParaRPr dirty="0">
                <a:latin typeface="阿里巴巴普惠体 M" panose="00020600040101010101" pitchFamily="18" charset="-122"/>
              </a:endParaRPr>
            </a:p>
          </p:txBody>
        </p:sp>
        <p:sp>
          <p:nvSpPr>
            <p:cNvPr id="6" name="Rectangle 6"/>
            <p:cNvSpPr/>
            <p:nvPr/>
          </p:nvSpPr>
          <p:spPr>
            <a:xfrm>
              <a:off x="4695885" y="1903702"/>
              <a:ext cx="2800231" cy="3800313"/>
            </a:xfrm>
            <a:prstGeom prst="rect">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dirty="0">
                <a:latin typeface="阿里巴巴普惠体 M" panose="00020600040101010101" pitchFamily="18" charset="-122"/>
                <a:ea typeface="阿里巴巴普惠体 M" panose="00020600040101010101" pitchFamily="18" charset="-122"/>
              </a:endParaRPr>
            </a:p>
          </p:txBody>
        </p:sp>
        <p:sp>
          <p:nvSpPr>
            <p:cNvPr id="28" name="矩形 27"/>
            <p:cNvSpPr/>
            <p:nvPr/>
          </p:nvSpPr>
          <p:spPr>
            <a:xfrm>
              <a:off x="4975011" y="2121896"/>
              <a:ext cx="2241974" cy="40665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阿里巴巴普惠体 M" panose="00020600040101010101" pitchFamily="18" charset="-122"/>
                  <a:ea typeface="阿里巴巴普惠体 M" panose="00020600040101010101" pitchFamily="18" charset="-122"/>
                </a:rPr>
                <a:t>选择记忆阶段</a:t>
              </a:r>
            </a:p>
          </p:txBody>
        </p:sp>
        <p:sp>
          <p:nvSpPr>
            <p:cNvPr id="30" name="矩形 29"/>
            <p:cNvSpPr/>
            <p:nvPr/>
          </p:nvSpPr>
          <p:spPr>
            <a:xfrm>
              <a:off x="4986735" y="3910077"/>
              <a:ext cx="2243021" cy="1399999"/>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4400" dirty="0">
                  <a:solidFill>
                    <a:schemeClr val="tx1">
                      <a:lumMod val="65000"/>
                      <a:lumOff val="35000"/>
                    </a:schemeClr>
                  </a:solidFill>
                  <a:latin typeface="阿里巴巴普惠体 M" panose="00020600040101010101" pitchFamily="18" charset="-122"/>
                  <a:ea typeface="阿里巴巴普惠体 M" panose="00020600040101010101" pitchFamily="18" charset="-122"/>
                </a:rPr>
                <a:t>Z</a:t>
              </a:r>
              <a:r>
                <a:rPr lang="en-US" altLang="zh-CN" sz="4400" baseline="30000" dirty="0">
                  <a:solidFill>
                    <a:schemeClr val="tx1">
                      <a:lumMod val="65000"/>
                      <a:lumOff val="35000"/>
                    </a:schemeClr>
                  </a:solidFill>
                  <a:latin typeface="阿里巴巴普惠体 M" panose="00020600040101010101" pitchFamily="18" charset="-122"/>
                  <a:ea typeface="阿里巴巴普惠体 M" panose="00020600040101010101" pitchFamily="18" charset="-122"/>
                </a:rPr>
                <a:t>i</a:t>
              </a:r>
              <a:r>
                <a:rPr lang="zh-CN" altLang="en-US" sz="1400" dirty="0">
                  <a:solidFill>
                    <a:schemeClr val="tx1">
                      <a:lumMod val="65000"/>
                      <a:lumOff val="35000"/>
                    </a:schemeClr>
                  </a:solidFill>
                  <a:latin typeface="阿里巴巴普惠体 M" panose="00020600040101010101" pitchFamily="18" charset="-122"/>
                  <a:ea typeface="阿里巴巴普惠体 M" panose="00020600040101010101" pitchFamily="18" charset="-122"/>
                </a:rPr>
                <a:t>门控，对当前输入内容选择哪些需要重要记忆，哪些不重要，少记忆</a:t>
              </a:r>
            </a:p>
          </p:txBody>
        </p:sp>
      </p:grpSp>
      <p:grpSp>
        <p:nvGrpSpPr>
          <p:cNvPr id="34" name="组合 33"/>
          <p:cNvGrpSpPr/>
          <p:nvPr/>
        </p:nvGrpSpPr>
        <p:grpSpPr>
          <a:xfrm>
            <a:off x="7956669" y="1903702"/>
            <a:ext cx="2800231" cy="3800313"/>
            <a:chOff x="7956669" y="1903702"/>
            <a:chExt cx="2800231" cy="3800313"/>
          </a:xfrm>
        </p:grpSpPr>
        <p:sp>
          <p:nvSpPr>
            <p:cNvPr id="9" name="Arrow: Pentagon 12"/>
            <p:cNvSpPr/>
            <p:nvPr/>
          </p:nvSpPr>
          <p:spPr>
            <a:xfrm rot="5400000">
              <a:off x="8276695" y="1583677"/>
              <a:ext cx="2160180" cy="2800231"/>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tIns="0" anchor="t" anchorCtr="1">
              <a:normAutofit/>
            </a:bodyP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0" name="Freeform: Shape 19"/>
            <p:cNvSpPr/>
            <p:nvPr/>
          </p:nvSpPr>
          <p:spPr bwMode="auto">
            <a:xfrm>
              <a:off x="9074268" y="2869693"/>
              <a:ext cx="565032" cy="565032"/>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solidFill>
            <a:ln>
              <a:noFill/>
            </a:ln>
          </p:spPr>
          <p:txBody>
            <a:bodyPr anchor="ctr"/>
            <a:lstStyle/>
            <a:p>
              <a:pPr algn="ctr"/>
              <a:endParaRPr dirty="0">
                <a:latin typeface="阿里巴巴普惠体 M" panose="00020600040101010101" pitchFamily="18" charset="-122"/>
              </a:endParaRPr>
            </a:p>
          </p:txBody>
        </p:sp>
        <p:sp>
          <p:nvSpPr>
            <p:cNvPr id="8" name="Rectangle 11"/>
            <p:cNvSpPr/>
            <p:nvPr/>
          </p:nvSpPr>
          <p:spPr>
            <a:xfrm>
              <a:off x="7956669" y="1903702"/>
              <a:ext cx="2800231" cy="3800313"/>
            </a:xfrm>
            <a:prstGeom prst="rect">
              <a:avLst/>
            </a:prstGeom>
            <a:ln w="3175">
              <a:solidFill>
                <a:schemeClr val="accent3"/>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dirty="0">
                <a:latin typeface="阿里巴巴普惠体 M" panose="00020600040101010101" pitchFamily="18" charset="-122"/>
                <a:ea typeface="阿里巴巴普惠体 M" panose="00020600040101010101" pitchFamily="18" charset="-122"/>
              </a:endParaRPr>
            </a:p>
          </p:txBody>
        </p:sp>
        <p:sp>
          <p:nvSpPr>
            <p:cNvPr id="29" name="矩形 28"/>
            <p:cNvSpPr/>
            <p:nvPr/>
          </p:nvSpPr>
          <p:spPr>
            <a:xfrm>
              <a:off x="8235797" y="2121896"/>
              <a:ext cx="2241974" cy="40665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阿里巴巴普惠体 M" panose="00020600040101010101" pitchFamily="18" charset="-122"/>
                  <a:ea typeface="阿里巴巴普惠体 M" panose="00020600040101010101" pitchFamily="18" charset="-122"/>
                </a:rPr>
                <a:t>输出阶段</a:t>
              </a:r>
            </a:p>
          </p:txBody>
        </p:sp>
        <p:sp>
          <p:nvSpPr>
            <p:cNvPr id="31" name="矩形 30"/>
            <p:cNvSpPr/>
            <p:nvPr/>
          </p:nvSpPr>
          <p:spPr>
            <a:xfrm>
              <a:off x="8235797" y="3910077"/>
              <a:ext cx="2243021" cy="165853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4400" dirty="0">
                  <a:solidFill>
                    <a:schemeClr val="tx1">
                      <a:lumMod val="65000"/>
                      <a:lumOff val="35000"/>
                    </a:schemeClr>
                  </a:solidFill>
                  <a:latin typeface="阿里巴巴普惠体 M" panose="00020600040101010101" pitchFamily="18" charset="-122"/>
                  <a:ea typeface="阿里巴巴普惠体 M" panose="00020600040101010101" pitchFamily="18" charset="-122"/>
                </a:rPr>
                <a:t>Z</a:t>
              </a:r>
              <a:r>
                <a:rPr lang="en-US" altLang="zh-CN" sz="4400" baseline="30000" dirty="0">
                  <a:solidFill>
                    <a:schemeClr val="tx1">
                      <a:lumMod val="65000"/>
                      <a:lumOff val="35000"/>
                    </a:schemeClr>
                  </a:solidFill>
                  <a:latin typeface="阿里巴巴普惠体 M" panose="00020600040101010101" pitchFamily="18" charset="-122"/>
                  <a:ea typeface="阿里巴巴普惠体 M" panose="00020600040101010101" pitchFamily="18" charset="-122"/>
                </a:rPr>
                <a:t>o</a:t>
              </a:r>
              <a:r>
                <a:rPr lang="zh-CN" altLang="en-US" sz="1400" dirty="0">
                  <a:solidFill>
                    <a:schemeClr val="tx1">
                      <a:lumMod val="65000"/>
                      <a:lumOff val="35000"/>
                    </a:schemeClr>
                  </a:solidFill>
                  <a:latin typeface="阿里巴巴普惠体 M" panose="00020600040101010101" pitchFamily="18" charset="-122"/>
                  <a:ea typeface="阿里巴巴普惠体 M" panose="00020600040101010101" pitchFamily="18" charset="-122"/>
                </a:rPr>
                <a:t>门控，决定哪些会被当前状态输出，并对上一个</a:t>
              </a:r>
              <a:r>
                <a:rPr lang="en-US" altLang="zh-CN" sz="1400" dirty="0">
                  <a:solidFill>
                    <a:schemeClr val="tx1">
                      <a:lumMod val="65000"/>
                      <a:lumOff val="35000"/>
                    </a:schemeClr>
                  </a:solidFill>
                  <a:latin typeface="阿里巴巴普惠体 M" panose="00020600040101010101" pitchFamily="18" charset="-122"/>
                  <a:ea typeface="阿里巴巴普惠体 M" panose="00020600040101010101" pitchFamily="18" charset="-122"/>
                </a:rPr>
                <a:t>Co</a:t>
              </a:r>
              <a:r>
                <a:rPr lang="zh-CN" altLang="en-US" sz="1400" dirty="0">
                  <a:solidFill>
                    <a:schemeClr val="tx1">
                      <a:lumMod val="65000"/>
                      <a:lumOff val="35000"/>
                    </a:schemeClr>
                  </a:solidFill>
                  <a:latin typeface="阿里巴巴普惠体 M" panose="00020600040101010101" pitchFamily="18" charset="-122"/>
                  <a:ea typeface="阿里巴巴普惠体 M" panose="00020600040101010101" pitchFamily="18" charset="-122"/>
                </a:rPr>
                <a:t>进行</a:t>
              </a:r>
              <a:r>
                <a:rPr lang="zh-CN" altLang="en-CN" sz="1400" dirty="0">
                  <a:solidFill>
                    <a:schemeClr val="tx1">
                      <a:lumMod val="65000"/>
                      <a:lumOff val="35000"/>
                    </a:schemeClr>
                  </a:solidFill>
                  <a:latin typeface="阿里巴巴普惠体 M" panose="00020600040101010101" pitchFamily="18" charset="-122"/>
                  <a:ea typeface="阿里巴巴普惠体 M" panose="00020600040101010101" pitchFamily="18" charset="-122"/>
                </a:rPr>
                <a:t>放缩</a:t>
              </a:r>
              <a:r>
                <a:rPr lang="zh-CN" altLang="en-US" sz="1400" dirty="0">
                  <a:solidFill>
                    <a:schemeClr val="tx1">
                      <a:lumMod val="65000"/>
                      <a:lumOff val="35000"/>
                    </a:schemeClr>
                  </a:solidFill>
                  <a:latin typeface="阿里巴巴普惠体 M" panose="00020600040101010101" pitchFamily="18" charset="-122"/>
                  <a:ea typeface="阿里巴巴普惠体 M" panose="00020600040101010101" pitchFamily="18" charset="-122"/>
                </a:rPr>
                <a:t>（</a:t>
              </a:r>
              <a:r>
                <a:rPr lang="en-US" altLang="zh-CN" sz="1400" dirty="0">
                  <a:solidFill>
                    <a:schemeClr val="tx1">
                      <a:lumMod val="65000"/>
                      <a:lumOff val="35000"/>
                    </a:schemeClr>
                  </a:solidFill>
                  <a:latin typeface="阿里巴巴普惠体 M" panose="00020600040101010101" pitchFamily="18" charset="-122"/>
                  <a:ea typeface="阿里巴巴普惠体 M" panose="00020600040101010101" pitchFamily="18" charset="-122"/>
                </a:rPr>
                <a:t>tanh</a:t>
              </a:r>
              <a:r>
                <a:rPr lang="zh-CN" altLang="en-US" sz="1400" dirty="0">
                  <a:solidFill>
                    <a:schemeClr val="tx1">
                      <a:lumMod val="65000"/>
                      <a:lumOff val="35000"/>
                    </a:schemeClr>
                  </a:solidFill>
                  <a:latin typeface="阿里巴巴普惠体 M" panose="00020600040101010101" pitchFamily="18" charset="-122"/>
                  <a:ea typeface="阿里巴巴普惠体 M" panose="00020600040101010101" pitchFamily="18" charset="-122"/>
                </a:rPr>
                <a:t>激活函数）</a:t>
              </a:r>
            </a:p>
          </p:txBody>
        </p:sp>
      </p:grpSp>
      <p:sp>
        <p:nvSpPr>
          <p:cNvPr id="21" name="文本框 20"/>
          <p:cNvSpPr txBox="1"/>
          <p:nvPr/>
        </p:nvSpPr>
        <p:spPr>
          <a:xfrm>
            <a:off x="1740503" y="450599"/>
            <a:ext cx="2456122"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accent2"/>
                </a:solidFill>
                <a:latin typeface="阿里巴巴普惠体 M" panose="00020600040101010101" pitchFamily="18" charset="-122"/>
                <a:ea typeface="阿里巴巴普惠体 M" panose="00020600040101010101" pitchFamily="18" charset="-122"/>
              </a:rPr>
              <a:t>LSTM</a:t>
            </a:r>
            <a:r>
              <a:rPr lang="zh-CN" altLang="en-US" sz="2800" b="1" dirty="0">
                <a:solidFill>
                  <a:schemeClr val="accent2"/>
                </a:solidFill>
                <a:latin typeface="阿里巴巴普惠体 M" panose="00020600040101010101" pitchFamily="18" charset="-122"/>
                <a:ea typeface="阿里巴巴普惠体 M" panose="00020600040101010101" pitchFamily="18" charset="-122"/>
              </a:rPr>
              <a:t> </a:t>
            </a:r>
            <a:r>
              <a:rPr lang="en-US" altLang="zh-CN" sz="2800" b="1" dirty="0">
                <a:solidFill>
                  <a:schemeClr val="accent2"/>
                </a:solidFill>
                <a:latin typeface="阿里巴巴普惠体 M" panose="00020600040101010101" pitchFamily="18" charset="-122"/>
                <a:ea typeface="阿里巴巴普惠体 M" panose="00020600040101010101" pitchFamily="18" charset="-122"/>
              </a:rPr>
              <a:t>Model</a:t>
            </a:r>
            <a:endParaRPr lang="zh-CN" altLang="en-US" sz="2800" b="1" dirty="0">
              <a:solidFill>
                <a:schemeClr val="accent2"/>
              </a:solidFill>
              <a:latin typeface="阿里巴巴普惠体 M" panose="00020600040101010101" pitchFamily="18" charset="-122"/>
              <a:ea typeface="阿里巴巴普惠体 M" panose="00020600040101010101" pitchFamily="18" charset="-122"/>
            </a:endParaRPr>
          </a:p>
        </p:txBody>
      </p:sp>
      <p:sp>
        <p:nvSpPr>
          <p:cNvPr id="23"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4"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cxnSp>
        <p:nvCxnSpPr>
          <p:cNvPr id="3" name="Straight Arrow Connector 2">
            <a:extLst>
              <a:ext uri="{FF2B5EF4-FFF2-40B4-BE49-F238E27FC236}">
                <a16:creationId xmlns:a16="http://schemas.microsoft.com/office/drawing/2014/main" id="{333331FB-FDC6-5341-8EB4-FA87BB051E59}"/>
              </a:ext>
            </a:extLst>
          </p:cNvPr>
          <p:cNvCxnSpPr>
            <a:cxnSpLocks/>
          </p:cNvCxnSpPr>
          <p:nvPr/>
        </p:nvCxnSpPr>
        <p:spPr>
          <a:xfrm>
            <a:off x="2807652" y="5306266"/>
            <a:ext cx="1084967" cy="1101135"/>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F2D31A8-2CC1-D442-ACD1-2B169B024FA6}"/>
              </a:ext>
            </a:extLst>
          </p:cNvPr>
          <p:cNvCxnSpPr>
            <a:cxnSpLocks/>
            <a:stCxn id="30" idx="2"/>
          </p:cNvCxnSpPr>
          <p:nvPr/>
        </p:nvCxnSpPr>
        <p:spPr>
          <a:xfrm flipH="1">
            <a:off x="4720375" y="5310076"/>
            <a:ext cx="1387871" cy="1097325"/>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B9873D0-7CE6-F748-80F6-E93802D01CA3}"/>
              </a:ext>
            </a:extLst>
          </p:cNvPr>
          <p:cNvSpPr txBox="1"/>
          <p:nvPr/>
        </p:nvSpPr>
        <p:spPr>
          <a:xfrm>
            <a:off x="3979324" y="6088559"/>
            <a:ext cx="654346" cy="769441"/>
          </a:xfrm>
          <a:prstGeom prst="rect">
            <a:avLst/>
          </a:prstGeom>
          <a:noFill/>
        </p:spPr>
        <p:txBody>
          <a:bodyPr wrap="none" rtlCol="0">
            <a:spAutoFit/>
          </a:bodyPr>
          <a:lstStyle/>
          <a:p>
            <a:r>
              <a:rPr lang="en-CN" sz="4400" dirty="0"/>
              <a:t>C</a:t>
            </a:r>
            <a:r>
              <a:rPr lang="en-CN" sz="4400" baseline="30000" dirty="0"/>
              <a:t>t</a:t>
            </a:r>
          </a:p>
        </p:txBody>
      </p:sp>
    </p:spTree>
  </p:cSld>
  <p:clrMapOvr>
    <a:masterClrMapping/>
  </p:clrMapOvr>
  <mc:AlternateContent xmlns:mc="http://schemas.openxmlformats.org/markup-compatibility/2006" xmlns:p14="http://schemas.microsoft.com/office/powerpoint/2010/main">
    <mc:Choice Requires="p14">
      <p:transition spd="slow" p14:dur="1600" advTm="4000">
        <p14:gallery dir="l"/>
      </p:transition>
    </mc:Choice>
    <mc:Fallback xmlns="">
      <p:transition spd="slow" advTm="4000">
        <p:fade/>
      </p:transition>
    </mc:Fallback>
  </mc:AlternateContent>
</p:sld>
</file>

<file path=ppt/theme/theme1.xml><?xml version="1.0" encoding="utf-8"?>
<a:theme xmlns:a="http://schemas.openxmlformats.org/drawingml/2006/main" name="www.2ppt.com">
  <a:themeElements>
    <a:clrScheme name="自定义 1">
      <a:dk1>
        <a:srgbClr val="000000"/>
      </a:dk1>
      <a:lt1>
        <a:srgbClr val="FFFFFF"/>
      </a:lt1>
      <a:dk2>
        <a:srgbClr val="000000"/>
      </a:dk2>
      <a:lt2>
        <a:srgbClr val="FFFFFF"/>
      </a:lt2>
      <a:accent1>
        <a:srgbClr val="4B8E95"/>
      </a:accent1>
      <a:accent2>
        <a:srgbClr val="000000"/>
      </a:accent2>
      <a:accent3>
        <a:srgbClr val="4B5050"/>
      </a:accent3>
      <a:accent4>
        <a:srgbClr val="91969B"/>
      </a:accent4>
      <a:accent5>
        <a:srgbClr val="4B5050"/>
      </a:accent5>
      <a:accent6>
        <a:srgbClr val="91969B"/>
      </a:accent6>
      <a:hlink>
        <a:srgbClr val="F33B48"/>
      </a:hlink>
      <a:folHlink>
        <a:srgbClr val="FFC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562</TotalTime>
  <Words>291</Words>
  <Application>Microsoft Macintosh PowerPoint</Application>
  <PresentationFormat>Widescreen</PresentationFormat>
  <Paragraphs>74</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等线</vt:lpstr>
      <vt:lpstr>阿里巴巴普惠体 L</vt:lpstr>
      <vt:lpstr>阿里巴巴普惠体 M</vt:lpstr>
      <vt:lpstr>Arial</vt:lpstr>
      <vt:lpstr>Century Gothic</vt:lpstr>
      <vt:lpstr>www.2ppt.com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dc:description/>
  <cp:lastModifiedBy>Shen Tao</cp:lastModifiedBy>
  <cp:revision>5</cp:revision>
  <dcterms:created xsi:type="dcterms:W3CDTF">2021-06-28T00:59:57Z</dcterms:created>
  <dcterms:modified xsi:type="dcterms:W3CDTF">2021-12-09T15:03:02Z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7A7DA513078843EA9486CE55D88D1844</vt:lpwstr>
  </property>
  <property fmtid="{D5CDD505-2E9C-101B-9397-08002B2CF9AE}" pid="3" name="KSOProductBuildVer">
    <vt:lpwstr>2052-11.1.0.10495</vt:lpwstr>
  </property>
</Properties>
</file>